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3" r:id="rId8"/>
    <p:sldId id="264" r:id="rId9"/>
    <p:sldId id="265" r:id="rId10"/>
    <p:sldId id="262" r:id="rId11"/>
  </p:sldIdLst>
  <p:sldSz cx="14630400" cy="8229600"/>
  <p:notesSz cx="8229600" cy="14630400"/>
  <p:embeddedFontLst>
    <p:embeddedFont>
      <p:font typeface="Baskervville" panose="020B0604020202020204" charset="0"/>
      <p:regular r:id="rId13"/>
    </p:embeddedFont>
    <p:embeddedFont>
      <p:font typeface="Calibri" panose="020F0502020204030204" pitchFamily="34" charset="0"/>
      <p:regular r:id="rId14"/>
      <p:bold r:id="rId15"/>
      <p:italic r:id="rId16"/>
      <p:boldItalic r:id="rId17"/>
    </p:embeddedFont>
    <p:embeddedFont>
      <p:font typeface="Poppins" panose="020B0604020202020204" charset="0"/>
      <p:regular r:id="rId18"/>
    </p:embeddedFont>
    <p:embeddedFont>
      <p:font typeface="Consolas" panose="020B0609020204030204" pitchFamily="49"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p" initials="h" lastIdx="1" clrIdx="0">
    <p:extLst>
      <p:ext uri="{19B8F6BF-5375-455C-9EA6-DF929625EA0E}">
        <p15:presenceInfo xmlns:p15="http://schemas.microsoft.com/office/powerpoint/2012/main" userId="hp"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4-2.svg>
</file>

<file path=ppt/media/image-4-4.svg>
</file>

<file path=ppt/media/image-4-6.svg>
</file>

<file path=ppt/media/image-4-8.svg>
</file>

<file path=ppt/media/image-6-2.svg>
</file>

<file path=ppt/media/image-6-4.svg>
</file>

<file path=ppt/media/image-8-2.svg>
</file>

<file path=ppt/media/image-8-4.svg>
</file>

<file path=ppt/media/image-8-6.svg>
</file>

<file path=ppt/media/image-8-8.svg>
</file>

<file path=ppt/media/image-9-3.svg>
</file>

<file path=ppt/media/image-9-5.svg>
</file>

<file path=ppt/media/image-9-7.svg>
</file>

<file path=ppt/media/image-9-9.svg>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32391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4-8.svg"/><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4-6.svg"/><Relationship Id="rId5" Type="http://schemas.openxmlformats.org/officeDocument/2006/relationships/image" Target="../media/image-4-4.svg"/><Relationship Id="rId4" Type="http://schemas.openxmlformats.org/officeDocument/2006/relationships/image" Target="../media/image-4-2.svg"/><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6-4.svg"/><Relationship Id="rId4" Type="http://schemas.openxmlformats.org/officeDocument/2006/relationships/image" Target="../media/image-6-2.svg"/></Relationships>
</file>

<file path=ppt/slides/_rels/slide7.xml.rels><?xml version="1.0" encoding="UTF-8" standalone="yes"?>
<Relationships xmlns="http://schemas.openxmlformats.org/package/2006/relationships"><Relationship Id="rId8" Type="http://schemas.openxmlformats.org/officeDocument/2006/relationships/image" Target="../media/image-8-8.svg"/><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8-6.svg"/><Relationship Id="rId5" Type="http://schemas.openxmlformats.org/officeDocument/2006/relationships/image" Target="../media/image-8-4.svg"/><Relationship Id="rId4" Type="http://schemas.openxmlformats.org/officeDocument/2006/relationships/image" Target="../media/image-8-2.svg"/><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9-7.sv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9-5.svg"/><Relationship Id="rId5" Type="http://schemas.openxmlformats.org/officeDocument/2006/relationships/image" Target="../media/image-9-3.svg"/><Relationship Id="rId10" Type="http://schemas.openxmlformats.org/officeDocument/2006/relationships/image" Target="../media/image4.png"/><Relationship Id="rId4" Type="http://schemas.openxmlformats.org/officeDocument/2006/relationships/image" Target="../media/image6.png"/><Relationship Id="rId9" Type="http://schemas.openxmlformats.org/officeDocument/2006/relationships/image" Target="../media/image-9-9.sv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678328" y="1038067"/>
            <a:ext cx="7845743" cy="1666399"/>
          </a:xfrm>
          <a:prstGeom prst="rect">
            <a:avLst/>
          </a:prstGeom>
          <a:noFill/>
          <a:ln/>
        </p:spPr>
        <p:txBody>
          <a:bodyPr wrap="square" lIns="0" tIns="0" rIns="0" bIns="0" rtlCol="0" anchor="t"/>
          <a:lstStyle/>
          <a:p>
            <a:pPr marL="0" indent="0" algn="ctr">
              <a:lnSpc>
                <a:spcPts val="6550"/>
              </a:lnSpc>
              <a:buNone/>
            </a:pPr>
            <a:r>
              <a:rPr lang="en-US" sz="5200" dirty="0">
                <a:solidFill>
                  <a:srgbClr val="787878"/>
                </a:solidFill>
                <a:latin typeface="Baskervville" pitchFamily="34" charset="0"/>
                <a:ea typeface="Baskervville" pitchFamily="34" charset="-122"/>
                <a:cs typeface="Baskervville" pitchFamily="34" charset="-120"/>
              </a:rPr>
              <a:t>Banking Management </a:t>
            </a:r>
            <a:r>
              <a:rPr lang="en-US" sz="5200" dirty="0" smtClean="0">
                <a:solidFill>
                  <a:srgbClr val="787878"/>
                </a:solidFill>
                <a:latin typeface="Baskervville" pitchFamily="34" charset="0"/>
                <a:ea typeface="Baskervville" pitchFamily="34" charset="-122"/>
                <a:cs typeface="Baskervville" pitchFamily="34" charset="-120"/>
              </a:rPr>
              <a:t>System</a:t>
            </a:r>
            <a:endParaRPr lang="en-US" sz="5200" dirty="0"/>
          </a:p>
        </p:txBody>
      </p:sp>
      <p:sp>
        <p:nvSpPr>
          <p:cNvPr id="5" name="TextBox 4"/>
          <p:cNvSpPr txBox="1"/>
          <p:nvPr/>
        </p:nvSpPr>
        <p:spPr>
          <a:xfrm>
            <a:off x="5898317" y="3744549"/>
            <a:ext cx="2108200" cy="461665"/>
          </a:xfrm>
          <a:prstGeom prst="rect">
            <a:avLst/>
          </a:prstGeom>
          <a:noFill/>
        </p:spPr>
        <p:txBody>
          <a:bodyPr wrap="square" rtlCol="0">
            <a:spAutoFit/>
          </a:bodyPr>
          <a:lstStyle/>
          <a:p>
            <a:r>
              <a:rPr lang="en-US" sz="2400" b="1" dirty="0" smtClean="0"/>
              <a:t>PRESENTED BY:</a:t>
            </a:r>
            <a:endParaRPr lang="en-US" sz="2400" b="1" dirty="0"/>
          </a:p>
        </p:txBody>
      </p:sp>
      <p:sp>
        <p:nvSpPr>
          <p:cNvPr id="6" name="TextBox 5"/>
          <p:cNvSpPr txBox="1"/>
          <p:nvPr/>
        </p:nvSpPr>
        <p:spPr>
          <a:xfrm>
            <a:off x="8039100" y="4209717"/>
            <a:ext cx="2514600" cy="1200329"/>
          </a:xfrm>
          <a:prstGeom prst="rect">
            <a:avLst/>
          </a:prstGeom>
          <a:noFill/>
        </p:spPr>
        <p:txBody>
          <a:bodyPr wrap="square" rtlCol="0">
            <a:spAutoFit/>
          </a:bodyPr>
          <a:lstStyle/>
          <a:p>
            <a:r>
              <a:rPr lang="en-US" sz="2400" dirty="0" smtClean="0"/>
              <a:t>SAMIULLAH</a:t>
            </a:r>
          </a:p>
          <a:p>
            <a:r>
              <a:rPr lang="en-US" sz="2400" dirty="0" smtClean="0"/>
              <a:t>WALEED HUSSAIN</a:t>
            </a:r>
          </a:p>
          <a:p>
            <a:r>
              <a:rPr lang="en-US" sz="2400" dirty="0" smtClean="0"/>
              <a:t>MAIDA SARDAR</a:t>
            </a:r>
          </a:p>
        </p:txBody>
      </p:sp>
      <p:sp>
        <p:nvSpPr>
          <p:cNvPr id="7" name="TextBox 6"/>
          <p:cNvSpPr txBox="1"/>
          <p:nvPr/>
        </p:nvSpPr>
        <p:spPr>
          <a:xfrm>
            <a:off x="5930900" y="5441395"/>
            <a:ext cx="2247900" cy="461665"/>
          </a:xfrm>
          <a:prstGeom prst="rect">
            <a:avLst/>
          </a:prstGeom>
          <a:noFill/>
        </p:spPr>
        <p:txBody>
          <a:bodyPr wrap="square" rtlCol="0">
            <a:spAutoFit/>
          </a:bodyPr>
          <a:lstStyle/>
          <a:p>
            <a:r>
              <a:rPr lang="en-US" sz="2400" b="1" dirty="0" smtClean="0"/>
              <a:t>PRESENTED TO:</a:t>
            </a:r>
            <a:endParaRPr lang="en-US" sz="2400" b="1" dirty="0"/>
          </a:p>
        </p:txBody>
      </p:sp>
      <p:sp>
        <p:nvSpPr>
          <p:cNvPr id="8" name="TextBox 7"/>
          <p:cNvSpPr txBox="1"/>
          <p:nvPr/>
        </p:nvSpPr>
        <p:spPr>
          <a:xfrm>
            <a:off x="8039100" y="5965757"/>
            <a:ext cx="2476500" cy="461665"/>
          </a:xfrm>
          <a:prstGeom prst="rect">
            <a:avLst/>
          </a:prstGeom>
          <a:noFill/>
        </p:spPr>
        <p:txBody>
          <a:bodyPr wrap="square" rtlCol="0">
            <a:spAutoFit/>
          </a:bodyPr>
          <a:lstStyle/>
          <a:p>
            <a:r>
              <a:rPr lang="en-US" sz="2400" dirty="0" smtClean="0"/>
              <a:t>MAM UZMA LATIF</a:t>
            </a:r>
            <a:endParaRPr lang="en-US" sz="2400"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34834" y="7715178"/>
            <a:ext cx="1967665" cy="514422"/>
          </a:xfrm>
          <a:prstGeom prst="rect">
            <a:avLst/>
          </a:prstGeom>
        </p:spPr>
      </p:pic>
      <p:sp>
        <p:nvSpPr>
          <p:cNvPr id="10" name="TextBox 9"/>
          <p:cNvSpPr txBox="1"/>
          <p:nvPr/>
        </p:nvSpPr>
        <p:spPr>
          <a:xfrm>
            <a:off x="7882759" y="2720711"/>
            <a:ext cx="4162096" cy="523220"/>
          </a:xfrm>
          <a:prstGeom prst="rect">
            <a:avLst/>
          </a:prstGeom>
          <a:noFill/>
        </p:spPr>
        <p:txBody>
          <a:bodyPr wrap="square" rtlCol="0">
            <a:spAutoFit/>
          </a:bodyPr>
          <a:lstStyle/>
          <a:p>
            <a:r>
              <a:rPr lang="en-US" sz="2800" kern="500" spc="600" dirty="0" smtClean="0">
                <a:solidFill>
                  <a:srgbClr val="C00000"/>
                </a:solidFill>
              </a:rPr>
              <a:t>PRESENTATION</a:t>
            </a:r>
            <a:endParaRPr lang="en-US" sz="2800" kern="500" spc="600" dirty="0">
              <a:solidFill>
                <a:srgbClr val="C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19419" y="409456"/>
            <a:ext cx="2748993" cy="668774"/>
          </a:xfrm>
          <a:prstGeom prst="rect">
            <a:avLst/>
          </a:prstGeom>
          <a:ln/>
        </p:spPr>
        <p:style>
          <a:lnRef idx="1">
            <a:schemeClr val="accent2"/>
          </a:lnRef>
          <a:fillRef idx="3">
            <a:schemeClr val="accent2"/>
          </a:fillRef>
          <a:effectRef idx="2">
            <a:schemeClr val="accent2"/>
          </a:effectRef>
          <a:fontRef idx="minor">
            <a:schemeClr val="lt1"/>
          </a:fontRef>
        </p:style>
        <p:txBody>
          <a:bodyPr wrap="none" lIns="0" tIns="0" rIns="0" bIns="0" rtlCol="0" anchor="t"/>
          <a:lstStyle/>
          <a:p>
            <a:pPr>
              <a:lnSpc>
                <a:spcPts val="5250"/>
              </a:lnSpc>
            </a:pPr>
            <a:r>
              <a:rPr lang="en-US" sz="4400" dirty="0" smtClean="0"/>
              <a:t>Conclusion:</a:t>
            </a:r>
            <a:endParaRPr lang="en-US" sz="4200" dirty="0"/>
          </a:p>
        </p:txBody>
      </p:sp>
      <p:sp>
        <p:nvSpPr>
          <p:cNvPr id="4" name="Text 2"/>
          <p:cNvSpPr/>
          <p:nvPr/>
        </p:nvSpPr>
        <p:spPr>
          <a:xfrm>
            <a:off x="1428869" y="1915597"/>
            <a:ext cx="5704642" cy="960596"/>
          </a:xfrm>
          <a:prstGeom prst="rect">
            <a:avLst/>
          </a:prstGeom>
          <a:noFill/>
          <a:ln/>
        </p:spPr>
        <p:txBody>
          <a:bodyPr wrap="square" lIns="0" tIns="0" rIns="0" bIns="0" rtlCol="0" anchor="t"/>
          <a:lstStyle/>
          <a:p>
            <a:pPr marL="0" indent="0" algn="l">
              <a:lnSpc>
                <a:spcPts val="1850"/>
              </a:lnSpc>
              <a:buNone/>
            </a:pPr>
            <a:endParaRPr lang="en-US" sz="1150" dirty="0"/>
          </a:p>
        </p:txBody>
      </p:sp>
      <p:sp>
        <p:nvSpPr>
          <p:cNvPr id="27" name="TextBox 26"/>
          <p:cNvSpPr txBox="1"/>
          <p:nvPr/>
        </p:nvSpPr>
        <p:spPr>
          <a:xfrm>
            <a:off x="719421" y="1078230"/>
            <a:ext cx="12170979" cy="2862322"/>
          </a:xfrm>
          <a:prstGeom prst="rect">
            <a:avLst/>
          </a:prstGeom>
          <a:noFill/>
        </p:spPr>
        <p:txBody>
          <a:bodyPr wrap="square" rtlCol="0">
            <a:spAutoFit/>
          </a:bodyPr>
          <a:lstStyle/>
          <a:p>
            <a:r>
              <a:rPr lang="en-US" sz="2000" dirty="0"/>
              <a:t>The Banking Management System developed using C++ successfully performs basic banking operations through a simple and interactive menu-driven interface.</a:t>
            </a:r>
          </a:p>
          <a:p>
            <a:r>
              <a:rPr lang="en-US" sz="2000" dirty="0"/>
              <a:t>This system allows users to create multiple bank accounts, deposit money, withdraw funds, check account balances, and view all account details efficiently. The use of arrays and functions makes the program organized, easy to understand, and suitable for beginners.</a:t>
            </a:r>
          </a:p>
          <a:p>
            <a:r>
              <a:rPr lang="en-US" sz="2000" dirty="0"/>
              <a:t>Overall, this project demonstrates practical implementation of core C++ concepts such as functions, loops, conditional statements, and data handling, making it an effective learning tool for understanding real-world banking logic.</a:t>
            </a:r>
          </a:p>
          <a:p>
            <a:endParaRPr lang="en-US" sz="2000" dirty="0"/>
          </a:p>
        </p:txBody>
      </p:sp>
      <p:sp>
        <p:nvSpPr>
          <p:cNvPr id="46" name="TextBox 45"/>
          <p:cNvSpPr txBox="1"/>
          <p:nvPr/>
        </p:nvSpPr>
        <p:spPr>
          <a:xfrm>
            <a:off x="719420" y="3749833"/>
            <a:ext cx="2748993" cy="769441"/>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US" sz="4400" dirty="0" smtClean="0"/>
              <a:t>Benefits:</a:t>
            </a:r>
            <a:endParaRPr lang="en-US" sz="4400" dirty="0"/>
          </a:p>
        </p:txBody>
      </p:sp>
      <p:sp>
        <p:nvSpPr>
          <p:cNvPr id="47" name="TextBox 46"/>
          <p:cNvSpPr txBox="1"/>
          <p:nvPr/>
        </p:nvSpPr>
        <p:spPr>
          <a:xfrm>
            <a:off x="719420" y="4599338"/>
            <a:ext cx="5744441" cy="1477328"/>
          </a:xfrm>
          <a:prstGeom prst="rect">
            <a:avLst/>
          </a:prstGeom>
          <a:noFill/>
        </p:spPr>
        <p:txBody>
          <a:bodyPr wrap="square" rtlCol="0">
            <a:spAutoFit/>
          </a:bodyPr>
          <a:lstStyle/>
          <a:p>
            <a:pPr marL="342900" indent="-342900">
              <a:buAutoNum type="arabicPeriod"/>
            </a:pPr>
            <a:r>
              <a:rPr lang="en-US" dirty="0" smtClean="0"/>
              <a:t>Easy </a:t>
            </a:r>
            <a:r>
              <a:rPr lang="en-US" dirty="0"/>
              <a:t>Account </a:t>
            </a:r>
            <a:r>
              <a:rPr lang="en-US" dirty="0" smtClean="0"/>
              <a:t>Management.</a:t>
            </a:r>
          </a:p>
          <a:p>
            <a:pPr marL="342900" indent="-342900">
              <a:buAutoNum type="arabicPeriod"/>
            </a:pPr>
            <a:r>
              <a:rPr lang="en-US" dirty="0" smtClean="0"/>
              <a:t>Fast </a:t>
            </a:r>
            <a:r>
              <a:rPr lang="en-US" dirty="0"/>
              <a:t>and Accurate </a:t>
            </a:r>
            <a:r>
              <a:rPr lang="en-US" dirty="0" smtClean="0"/>
              <a:t>Transactions.</a:t>
            </a:r>
          </a:p>
          <a:p>
            <a:pPr marL="342900" indent="-342900">
              <a:buAutoNum type="arabicPeriod"/>
            </a:pPr>
            <a:r>
              <a:rPr lang="en-US" dirty="0"/>
              <a:t>User-Friendly Menu </a:t>
            </a:r>
            <a:r>
              <a:rPr lang="en-US" dirty="0" smtClean="0"/>
              <a:t>System.</a:t>
            </a:r>
          </a:p>
          <a:p>
            <a:pPr marL="342900" indent="-342900">
              <a:buAutoNum type="arabicPeriod"/>
            </a:pPr>
            <a:r>
              <a:rPr lang="en-US" dirty="0"/>
              <a:t>Efficient Use of C++ </a:t>
            </a:r>
            <a:r>
              <a:rPr lang="en-US" dirty="0" smtClean="0"/>
              <a:t>Concepts.</a:t>
            </a:r>
          </a:p>
          <a:p>
            <a:pPr marL="342900" indent="-342900">
              <a:buAutoNum type="arabicPeriod"/>
            </a:pPr>
            <a:r>
              <a:rPr lang="en-US" dirty="0"/>
              <a:t>Beginner </a:t>
            </a:r>
            <a:r>
              <a:rPr lang="en-US" dirty="0" smtClean="0"/>
              <a:t>Friendly.</a:t>
            </a:r>
            <a:endParaRPr lang="en-US" dirty="0"/>
          </a:p>
        </p:txBody>
      </p:sp>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47424" y="7715178"/>
            <a:ext cx="2282976" cy="514422"/>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49129" y="1629847"/>
            <a:ext cx="8953262" cy="833199"/>
          </a:xfrm>
          <a:prstGeom prst="rect">
            <a:avLst/>
          </a:prstGeom>
          <a:noFill/>
          <a:ln/>
        </p:spPr>
        <p:txBody>
          <a:bodyPr wrap="none" lIns="0" tIns="0" rIns="0" bIns="0" rtlCol="0" anchor="t"/>
          <a:lstStyle/>
          <a:p>
            <a:pPr marL="0" indent="0" algn="l">
              <a:lnSpc>
                <a:spcPts val="6550"/>
              </a:lnSpc>
              <a:buNone/>
            </a:pPr>
            <a:r>
              <a:rPr lang="en-US" sz="5200" dirty="0">
                <a:solidFill>
                  <a:srgbClr val="787878"/>
                </a:solidFill>
                <a:latin typeface="Baskervville" pitchFamily="34" charset="0"/>
                <a:ea typeface="Baskervville" pitchFamily="34" charset="-122"/>
                <a:cs typeface="Baskervville" pitchFamily="34" charset="-120"/>
              </a:rPr>
              <a:t>System Overview &amp; Objectives</a:t>
            </a:r>
            <a:endParaRPr lang="en-US" sz="5200" dirty="0"/>
          </a:p>
        </p:txBody>
      </p:sp>
      <p:sp>
        <p:nvSpPr>
          <p:cNvPr id="3" name="Text 1"/>
          <p:cNvSpPr/>
          <p:nvPr/>
        </p:nvSpPr>
        <p:spPr>
          <a:xfrm>
            <a:off x="649129" y="2833926"/>
            <a:ext cx="13332143" cy="296704"/>
          </a:xfrm>
          <a:prstGeom prst="rect">
            <a:avLst/>
          </a:prstGeom>
          <a:noFill/>
          <a:ln/>
        </p:spPr>
        <p:txBody>
          <a:bodyPr wrap="non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Our C++ Banking Management System is designed for robust and intuitive financial operations.</a:t>
            </a:r>
            <a:endParaRPr lang="en-US" sz="1450" dirty="0"/>
          </a:p>
        </p:txBody>
      </p:sp>
      <p:sp>
        <p:nvSpPr>
          <p:cNvPr id="4" name="Shape 2"/>
          <p:cNvSpPr/>
          <p:nvPr/>
        </p:nvSpPr>
        <p:spPr>
          <a:xfrm>
            <a:off x="649129" y="3339227"/>
            <a:ext cx="6573322" cy="1537573"/>
          </a:xfrm>
          <a:prstGeom prst="roundRect">
            <a:avLst>
              <a:gd name="adj" fmla="val 7136"/>
            </a:avLst>
          </a:prstGeom>
          <a:solidFill>
            <a:srgbClr val="FFFFFF"/>
          </a:solidFill>
          <a:ln w="22860">
            <a:solidFill>
              <a:srgbClr val="D2C5C9"/>
            </a:solidFill>
            <a:prstDash val="solid"/>
          </a:ln>
        </p:spPr>
      </p:sp>
      <p:sp>
        <p:nvSpPr>
          <p:cNvPr id="5" name="Shape 3"/>
          <p:cNvSpPr/>
          <p:nvPr/>
        </p:nvSpPr>
        <p:spPr>
          <a:xfrm>
            <a:off x="626269" y="3339227"/>
            <a:ext cx="91440" cy="1537573"/>
          </a:xfrm>
          <a:prstGeom prst="roundRect">
            <a:avLst>
              <a:gd name="adj" fmla="val 304279"/>
            </a:avLst>
          </a:prstGeom>
          <a:solidFill>
            <a:srgbClr val="C7A2AC"/>
          </a:solidFill>
          <a:ln/>
        </p:spPr>
      </p:sp>
      <p:sp>
        <p:nvSpPr>
          <p:cNvPr id="6" name="Text 4"/>
          <p:cNvSpPr/>
          <p:nvPr/>
        </p:nvSpPr>
        <p:spPr>
          <a:xfrm>
            <a:off x="925949" y="3547467"/>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6E6666"/>
                </a:solidFill>
                <a:latin typeface="Baskervville" pitchFamily="34" charset="0"/>
                <a:ea typeface="Baskervville" pitchFamily="34" charset="-122"/>
                <a:cs typeface="Baskervville" pitchFamily="34" charset="-120"/>
              </a:rPr>
              <a:t>Account Management</a:t>
            </a:r>
            <a:endParaRPr lang="en-US" sz="2600" dirty="0"/>
          </a:p>
        </p:txBody>
      </p:sp>
      <p:sp>
        <p:nvSpPr>
          <p:cNvPr id="7" name="Text 5"/>
          <p:cNvSpPr/>
          <p:nvPr/>
        </p:nvSpPr>
        <p:spPr>
          <a:xfrm>
            <a:off x="925949" y="4075152"/>
            <a:ext cx="6088261" cy="593408"/>
          </a:xfrm>
          <a:prstGeom prst="rect">
            <a:avLst/>
          </a:prstGeom>
          <a:noFill/>
          <a:ln/>
        </p:spPr>
        <p:txBody>
          <a:bodyPr wrap="squar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Create and manage bank accounts with password protection for enhanced security.</a:t>
            </a:r>
            <a:endParaRPr lang="en-US" sz="1450" dirty="0"/>
          </a:p>
        </p:txBody>
      </p:sp>
      <p:sp>
        <p:nvSpPr>
          <p:cNvPr id="8" name="Shape 6"/>
          <p:cNvSpPr/>
          <p:nvPr/>
        </p:nvSpPr>
        <p:spPr>
          <a:xfrm>
            <a:off x="7407831" y="3339227"/>
            <a:ext cx="6573441" cy="1537573"/>
          </a:xfrm>
          <a:prstGeom prst="roundRect">
            <a:avLst>
              <a:gd name="adj" fmla="val 7136"/>
            </a:avLst>
          </a:prstGeom>
          <a:solidFill>
            <a:srgbClr val="FFFFFF"/>
          </a:solidFill>
          <a:ln w="22860">
            <a:solidFill>
              <a:srgbClr val="D2C5C9"/>
            </a:solidFill>
            <a:prstDash val="solid"/>
          </a:ln>
        </p:spPr>
      </p:sp>
      <p:sp>
        <p:nvSpPr>
          <p:cNvPr id="9" name="Shape 7"/>
          <p:cNvSpPr/>
          <p:nvPr/>
        </p:nvSpPr>
        <p:spPr>
          <a:xfrm>
            <a:off x="7384971" y="3339227"/>
            <a:ext cx="91440" cy="1537573"/>
          </a:xfrm>
          <a:prstGeom prst="roundRect">
            <a:avLst>
              <a:gd name="adj" fmla="val 304279"/>
            </a:avLst>
          </a:prstGeom>
          <a:solidFill>
            <a:srgbClr val="C7A2AC"/>
          </a:solidFill>
          <a:ln/>
        </p:spPr>
      </p:sp>
      <p:sp>
        <p:nvSpPr>
          <p:cNvPr id="10" name="Text 8"/>
          <p:cNvSpPr/>
          <p:nvPr/>
        </p:nvSpPr>
        <p:spPr>
          <a:xfrm>
            <a:off x="7684651" y="3547467"/>
            <a:ext cx="3562945" cy="416481"/>
          </a:xfrm>
          <a:prstGeom prst="rect">
            <a:avLst/>
          </a:prstGeom>
          <a:noFill/>
          <a:ln/>
        </p:spPr>
        <p:txBody>
          <a:bodyPr wrap="none" lIns="0" tIns="0" rIns="0" bIns="0" rtlCol="0" anchor="t"/>
          <a:lstStyle/>
          <a:p>
            <a:pPr marL="0" indent="0" algn="l">
              <a:lnSpc>
                <a:spcPts val="3250"/>
              </a:lnSpc>
              <a:buNone/>
            </a:pPr>
            <a:r>
              <a:rPr lang="en-US" sz="2600" dirty="0">
                <a:solidFill>
                  <a:srgbClr val="6E6666"/>
                </a:solidFill>
                <a:latin typeface="Baskervville" pitchFamily="34" charset="0"/>
                <a:ea typeface="Baskervville" pitchFamily="34" charset="-122"/>
                <a:cs typeface="Baskervville" pitchFamily="34" charset="-120"/>
              </a:rPr>
              <a:t>Transaction Capabilities</a:t>
            </a:r>
            <a:endParaRPr lang="en-US" sz="2600" dirty="0"/>
          </a:p>
        </p:txBody>
      </p:sp>
      <p:sp>
        <p:nvSpPr>
          <p:cNvPr id="11" name="Text 9"/>
          <p:cNvSpPr/>
          <p:nvPr/>
        </p:nvSpPr>
        <p:spPr>
          <a:xfrm>
            <a:off x="7684651" y="4075152"/>
            <a:ext cx="6088380" cy="593408"/>
          </a:xfrm>
          <a:prstGeom prst="rect">
            <a:avLst/>
          </a:prstGeom>
          <a:noFill/>
          <a:ln/>
        </p:spPr>
        <p:txBody>
          <a:bodyPr wrap="squar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Perform essential banking operations: deposits, withdrawals, and balance checks.</a:t>
            </a:r>
            <a:endParaRPr lang="en-US" sz="1450" dirty="0"/>
          </a:p>
        </p:txBody>
      </p:sp>
      <p:sp>
        <p:nvSpPr>
          <p:cNvPr id="12" name="Shape 10"/>
          <p:cNvSpPr/>
          <p:nvPr/>
        </p:nvSpPr>
        <p:spPr>
          <a:xfrm>
            <a:off x="649129" y="5062180"/>
            <a:ext cx="6573322" cy="1537573"/>
          </a:xfrm>
          <a:prstGeom prst="roundRect">
            <a:avLst>
              <a:gd name="adj" fmla="val 7136"/>
            </a:avLst>
          </a:prstGeom>
          <a:solidFill>
            <a:srgbClr val="FFFFFF"/>
          </a:solidFill>
          <a:ln w="22860">
            <a:solidFill>
              <a:srgbClr val="D2C5C9"/>
            </a:solidFill>
            <a:prstDash val="solid"/>
          </a:ln>
        </p:spPr>
      </p:sp>
      <p:sp>
        <p:nvSpPr>
          <p:cNvPr id="13" name="Shape 11"/>
          <p:cNvSpPr/>
          <p:nvPr/>
        </p:nvSpPr>
        <p:spPr>
          <a:xfrm>
            <a:off x="626269" y="5062180"/>
            <a:ext cx="91440" cy="1537573"/>
          </a:xfrm>
          <a:prstGeom prst="roundRect">
            <a:avLst>
              <a:gd name="adj" fmla="val 304279"/>
            </a:avLst>
          </a:prstGeom>
          <a:solidFill>
            <a:srgbClr val="C7A2AC"/>
          </a:solidFill>
          <a:ln/>
        </p:spPr>
      </p:sp>
      <p:sp>
        <p:nvSpPr>
          <p:cNvPr id="14" name="Text 12"/>
          <p:cNvSpPr/>
          <p:nvPr/>
        </p:nvSpPr>
        <p:spPr>
          <a:xfrm>
            <a:off x="925949" y="5270421"/>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6E6666"/>
                </a:solidFill>
                <a:latin typeface="Baskervville" pitchFamily="34" charset="0"/>
                <a:ea typeface="Baskervville" pitchFamily="34" charset="-122"/>
                <a:cs typeface="Baskervville" pitchFamily="34" charset="-120"/>
              </a:rPr>
              <a:t>Data Persistence</a:t>
            </a:r>
            <a:endParaRPr lang="en-US" sz="2600" dirty="0"/>
          </a:p>
        </p:txBody>
      </p:sp>
      <p:sp>
        <p:nvSpPr>
          <p:cNvPr id="15" name="Text 13"/>
          <p:cNvSpPr/>
          <p:nvPr/>
        </p:nvSpPr>
        <p:spPr>
          <a:xfrm>
            <a:off x="925949" y="5798106"/>
            <a:ext cx="6088261" cy="593408"/>
          </a:xfrm>
          <a:prstGeom prst="rect">
            <a:avLst/>
          </a:prstGeom>
          <a:noFill/>
          <a:ln/>
        </p:spPr>
        <p:txBody>
          <a:bodyPr wrap="squar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All data is stored permanently using file handling, ensuring information is never lost.</a:t>
            </a:r>
            <a:endParaRPr lang="en-US" sz="1450" dirty="0"/>
          </a:p>
        </p:txBody>
      </p:sp>
      <p:sp>
        <p:nvSpPr>
          <p:cNvPr id="16" name="Shape 14"/>
          <p:cNvSpPr/>
          <p:nvPr/>
        </p:nvSpPr>
        <p:spPr>
          <a:xfrm>
            <a:off x="7407831" y="5062180"/>
            <a:ext cx="6573441" cy="1537573"/>
          </a:xfrm>
          <a:prstGeom prst="roundRect">
            <a:avLst>
              <a:gd name="adj" fmla="val 7136"/>
            </a:avLst>
          </a:prstGeom>
          <a:solidFill>
            <a:srgbClr val="FFFFFF"/>
          </a:solidFill>
          <a:ln w="22860">
            <a:solidFill>
              <a:srgbClr val="D2C5C9"/>
            </a:solidFill>
            <a:prstDash val="solid"/>
          </a:ln>
        </p:spPr>
      </p:sp>
      <p:sp>
        <p:nvSpPr>
          <p:cNvPr id="17" name="Shape 15"/>
          <p:cNvSpPr/>
          <p:nvPr/>
        </p:nvSpPr>
        <p:spPr>
          <a:xfrm>
            <a:off x="7384971" y="5062180"/>
            <a:ext cx="91440" cy="1537573"/>
          </a:xfrm>
          <a:prstGeom prst="roundRect">
            <a:avLst>
              <a:gd name="adj" fmla="val 304279"/>
            </a:avLst>
          </a:prstGeom>
          <a:solidFill>
            <a:srgbClr val="C7A2AC"/>
          </a:solidFill>
          <a:ln/>
        </p:spPr>
      </p:sp>
      <p:sp>
        <p:nvSpPr>
          <p:cNvPr id="18" name="Text 16"/>
          <p:cNvSpPr/>
          <p:nvPr/>
        </p:nvSpPr>
        <p:spPr>
          <a:xfrm>
            <a:off x="7684651" y="5270421"/>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6E6666"/>
                </a:solidFill>
                <a:latin typeface="Baskervville" pitchFamily="34" charset="0"/>
                <a:ea typeface="Baskervville" pitchFamily="34" charset="-122"/>
                <a:cs typeface="Baskervville" pitchFamily="34" charset="-120"/>
              </a:rPr>
              <a:t>User Experience</a:t>
            </a:r>
            <a:endParaRPr lang="en-US" sz="2600" dirty="0"/>
          </a:p>
        </p:txBody>
      </p:sp>
      <p:sp>
        <p:nvSpPr>
          <p:cNvPr id="19" name="Text 17"/>
          <p:cNvSpPr/>
          <p:nvPr/>
        </p:nvSpPr>
        <p:spPr>
          <a:xfrm>
            <a:off x="7684651" y="5798106"/>
            <a:ext cx="6088380" cy="593408"/>
          </a:xfrm>
          <a:prstGeom prst="rect">
            <a:avLst/>
          </a:prstGeom>
          <a:noFill/>
          <a:ln/>
        </p:spPr>
        <p:txBody>
          <a:bodyPr wrap="squar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A menu-driven interface offers easy navigation, complemented by secure handling of invalid inputs.</a:t>
            </a:r>
            <a:endParaRPr lang="en-US" sz="1450" dirty="0"/>
          </a:p>
        </p:txBody>
      </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47424" y="7715178"/>
            <a:ext cx="2282976" cy="514422"/>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83155" y="428506"/>
            <a:ext cx="6663214" cy="621744"/>
          </a:xfrm>
          <a:prstGeom prst="rect">
            <a:avLst/>
          </a:prstGeom>
          <a:noFill/>
          <a:ln/>
        </p:spPr>
        <p:txBody>
          <a:bodyPr wrap="none" lIns="0" tIns="0" rIns="0" bIns="0" rtlCol="0" anchor="t"/>
          <a:lstStyle/>
          <a:p>
            <a:pPr marL="0" indent="0" algn="l">
              <a:lnSpc>
                <a:spcPts val="4850"/>
              </a:lnSpc>
              <a:buNone/>
            </a:pPr>
            <a:r>
              <a:rPr lang="en-US" sz="3900" dirty="0">
                <a:solidFill>
                  <a:srgbClr val="787878"/>
                </a:solidFill>
                <a:latin typeface="Baskervville" pitchFamily="34" charset="0"/>
                <a:ea typeface="Baskervville" pitchFamily="34" charset="-122"/>
                <a:cs typeface="Baskervville" pitchFamily="34" charset="-120"/>
              </a:rPr>
              <a:t>Creating a New Bank Account</a:t>
            </a:r>
            <a:endParaRPr lang="en-US" sz="3900" dirty="0"/>
          </a:p>
        </p:txBody>
      </p:sp>
      <p:sp>
        <p:nvSpPr>
          <p:cNvPr id="3" name="Text 1"/>
          <p:cNvSpPr/>
          <p:nvPr/>
        </p:nvSpPr>
        <p:spPr>
          <a:xfrm>
            <a:off x="483155" y="1185625"/>
            <a:ext cx="9732900" cy="249038"/>
          </a:xfrm>
          <a:prstGeom prst="rect">
            <a:avLst/>
          </a:prstGeom>
          <a:noFill/>
          <a:ln/>
        </p:spPr>
        <p:txBody>
          <a:bodyPr wrap="none" lIns="0" tIns="0" rIns="0" bIns="0" rtlCol="0" anchor="t"/>
          <a:lstStyle/>
          <a:p>
            <a:pPr marL="0" indent="0" algn="l">
              <a:lnSpc>
                <a:spcPts val="1700"/>
              </a:lnSpc>
              <a:buNone/>
            </a:pPr>
            <a:r>
              <a:rPr lang="en-US" sz="1400" dirty="0">
                <a:solidFill>
                  <a:srgbClr val="6E6666"/>
                </a:solidFill>
                <a:latin typeface="Poppins" pitchFamily="34" charset="0"/>
                <a:ea typeface="Poppins" pitchFamily="34" charset="-122"/>
                <a:cs typeface="Poppins" pitchFamily="34" charset="-120"/>
              </a:rPr>
              <a:t>Opening a new account is a streamlined process, ensuring all necessary details are captured and secured.</a:t>
            </a:r>
            <a:endParaRPr lang="en-US" sz="1400" dirty="0"/>
          </a:p>
        </p:txBody>
      </p:sp>
      <p:sp>
        <p:nvSpPr>
          <p:cNvPr id="7" name="Text 5"/>
          <p:cNvSpPr/>
          <p:nvPr/>
        </p:nvSpPr>
        <p:spPr>
          <a:xfrm>
            <a:off x="1842730" y="2595324"/>
            <a:ext cx="5303639" cy="221456"/>
          </a:xfrm>
          <a:prstGeom prst="rect">
            <a:avLst/>
          </a:prstGeom>
          <a:noFill/>
          <a:ln/>
        </p:spPr>
        <p:txBody>
          <a:bodyPr wrap="none" lIns="0" tIns="0" rIns="0" bIns="0" rtlCol="0" anchor="t"/>
          <a:lstStyle/>
          <a:p>
            <a:pPr algn="l">
              <a:lnSpc>
                <a:spcPts val="1700"/>
              </a:lnSpc>
              <a:buSzPct val="100000"/>
            </a:pPr>
            <a:endParaRPr lang="en-US" sz="1050" dirty="0"/>
          </a:p>
        </p:txBody>
      </p:sp>
      <p:sp>
        <p:nvSpPr>
          <p:cNvPr id="10" name="TextBox 9"/>
          <p:cNvSpPr txBox="1"/>
          <p:nvPr/>
        </p:nvSpPr>
        <p:spPr>
          <a:xfrm>
            <a:off x="483155" y="2396359"/>
            <a:ext cx="8704331" cy="4524315"/>
          </a:xfrm>
          <a:prstGeom prst="rect">
            <a:avLst/>
          </a:prstGeom>
          <a:noFill/>
        </p:spPr>
        <p:txBody>
          <a:bodyPr wrap="square" rtlCol="0">
            <a:spAutoFit/>
          </a:bodyPr>
          <a:lstStyle/>
          <a:p>
            <a:pPr marL="457200" indent="-457200">
              <a:buFont typeface="Wingdings" panose="05000000000000000000" pitchFamily="2" charset="2"/>
              <a:buChar char="§"/>
            </a:pPr>
            <a:r>
              <a:rPr lang="en-US" sz="3200" dirty="0"/>
              <a:t>Collect user details: name, address, account type (Saving/Current).</a:t>
            </a:r>
          </a:p>
          <a:p>
            <a:pPr marL="457200" indent="-457200">
              <a:buFont typeface="Wingdings" panose="05000000000000000000" pitchFamily="2" charset="2"/>
              <a:buChar char="§"/>
            </a:pPr>
            <a:r>
              <a:rPr lang="en-US" sz="3200" dirty="0"/>
              <a:t>Set an initial deposit amount to activate the account.</a:t>
            </a:r>
          </a:p>
          <a:p>
            <a:pPr marL="457200" indent="-457200">
              <a:buFont typeface="Wingdings" panose="05000000000000000000" pitchFamily="2" charset="2"/>
              <a:buChar char="§"/>
            </a:pPr>
            <a:r>
              <a:rPr lang="en-US" sz="3200" dirty="0"/>
              <a:t>Assign a unique account number for easy identification.</a:t>
            </a:r>
          </a:p>
          <a:p>
            <a:pPr marL="457200" indent="-457200">
              <a:buFont typeface="Wingdings" panose="05000000000000000000" pitchFamily="2" charset="2"/>
              <a:buChar char="§"/>
            </a:pPr>
            <a:r>
              <a:rPr lang="en-US" sz="3200" dirty="0"/>
              <a:t>Secure the account with a strong, personal password.</a:t>
            </a:r>
          </a:p>
          <a:p>
            <a:pPr marL="457200" indent="-457200">
              <a:buFont typeface="Wingdings" panose="05000000000000000000" pitchFamily="2" charset="2"/>
              <a:buChar char="§"/>
            </a:pPr>
            <a:endParaRPr lang="en-US" sz="3200"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62733" y="7715178"/>
            <a:ext cx="1967667" cy="514422"/>
          </a:xfrm>
          <a:prstGeom prst="rect">
            <a:avLst/>
          </a:prstGeom>
        </p:spPr>
      </p:pic>
      <p:pic>
        <p:nvPicPr>
          <p:cNvPr id="15" name="Picture 14"/>
          <p:cNvPicPr>
            <a:picLocks noChangeAspect="1"/>
          </p:cNvPicPr>
          <p:nvPr/>
        </p:nvPicPr>
        <p:blipFill>
          <a:blip r:embed="rId4"/>
          <a:stretch>
            <a:fillRect/>
          </a:stretch>
        </p:blipFill>
        <p:spPr>
          <a:xfrm>
            <a:off x="9601201" y="1608082"/>
            <a:ext cx="5029200" cy="662151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49129" y="1092518"/>
            <a:ext cx="8272820" cy="833199"/>
          </a:xfrm>
          <a:prstGeom prst="rect">
            <a:avLst/>
          </a:prstGeom>
          <a:noFill/>
          <a:ln/>
        </p:spPr>
        <p:txBody>
          <a:bodyPr wrap="none" lIns="0" tIns="0" rIns="0" bIns="0" rtlCol="0" anchor="t"/>
          <a:lstStyle/>
          <a:p>
            <a:pPr marL="0" indent="0" algn="l">
              <a:lnSpc>
                <a:spcPts val="6550"/>
              </a:lnSpc>
              <a:buNone/>
            </a:pPr>
            <a:r>
              <a:rPr lang="en-US" sz="5200" dirty="0">
                <a:solidFill>
                  <a:srgbClr val="787878"/>
                </a:solidFill>
                <a:latin typeface="Baskervville" pitchFamily="34" charset="0"/>
                <a:ea typeface="Baskervville" pitchFamily="34" charset="-122"/>
                <a:cs typeface="Baskervville" pitchFamily="34" charset="-120"/>
              </a:rPr>
              <a:t>Deposit &amp; Withdraw Money</a:t>
            </a:r>
            <a:endParaRPr lang="en-US" sz="5200" dirty="0"/>
          </a:p>
        </p:txBody>
      </p:sp>
      <p:sp>
        <p:nvSpPr>
          <p:cNvPr id="3" name="Text 1"/>
          <p:cNvSpPr/>
          <p:nvPr/>
        </p:nvSpPr>
        <p:spPr>
          <a:xfrm>
            <a:off x="649129" y="2296597"/>
            <a:ext cx="13332143" cy="296704"/>
          </a:xfrm>
          <a:prstGeom prst="rect">
            <a:avLst/>
          </a:prstGeom>
          <a:noFill/>
          <a:ln/>
        </p:spPr>
        <p:txBody>
          <a:bodyPr wrap="non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Facilitating seamless financial transactions with rigorous validation.</a:t>
            </a:r>
            <a:endParaRPr lang="en-US" sz="1450" dirty="0"/>
          </a:p>
        </p:txBody>
      </p:sp>
      <p:sp>
        <p:nvSpPr>
          <p:cNvPr id="4" name="Shape 2"/>
          <p:cNvSpPr/>
          <p:nvPr/>
        </p:nvSpPr>
        <p:spPr>
          <a:xfrm>
            <a:off x="649129" y="3080028"/>
            <a:ext cx="6573322" cy="1792962"/>
          </a:xfrm>
          <a:prstGeom prst="roundRect">
            <a:avLst>
              <a:gd name="adj" fmla="val 6120"/>
            </a:avLst>
          </a:prstGeom>
          <a:solidFill>
            <a:srgbClr val="FFFFFF"/>
          </a:solidFill>
          <a:ln/>
        </p:spPr>
      </p:sp>
      <p:sp>
        <p:nvSpPr>
          <p:cNvPr id="5" name="Shape 3"/>
          <p:cNvSpPr/>
          <p:nvPr/>
        </p:nvSpPr>
        <p:spPr>
          <a:xfrm>
            <a:off x="649129" y="3057168"/>
            <a:ext cx="6573322" cy="91440"/>
          </a:xfrm>
          <a:prstGeom prst="roundRect">
            <a:avLst>
              <a:gd name="adj" fmla="val 304279"/>
            </a:avLst>
          </a:prstGeom>
          <a:solidFill>
            <a:srgbClr val="C7A2AC"/>
          </a:solidFill>
          <a:ln/>
        </p:spPr>
      </p:sp>
      <p:sp>
        <p:nvSpPr>
          <p:cNvPr id="6" name="Shape 4"/>
          <p:cNvSpPr/>
          <p:nvPr/>
        </p:nvSpPr>
        <p:spPr>
          <a:xfrm>
            <a:off x="3657540" y="2801898"/>
            <a:ext cx="556379" cy="556379"/>
          </a:xfrm>
          <a:prstGeom prst="roundRect">
            <a:avLst>
              <a:gd name="adj" fmla="val 164348"/>
            </a:avLst>
          </a:prstGeom>
          <a:solidFill>
            <a:srgbClr val="C7A2AC"/>
          </a:solidFill>
          <a:ln/>
        </p:spPr>
      </p:sp>
      <p:pic>
        <p:nvPicPr>
          <p:cNvPr id="7" name="Image 0" descr="preencoded.png"/>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3824466" y="2968704"/>
            <a:ext cx="222528" cy="222528"/>
          </a:xfrm>
          <a:prstGeom prst="rect">
            <a:avLst/>
          </a:prstGeom>
        </p:spPr>
      </p:pic>
      <p:sp>
        <p:nvSpPr>
          <p:cNvPr id="8" name="Text 5"/>
          <p:cNvSpPr/>
          <p:nvPr/>
        </p:nvSpPr>
        <p:spPr>
          <a:xfrm>
            <a:off x="857369" y="3543657"/>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6E6666"/>
                </a:solidFill>
                <a:latin typeface="Baskervville" pitchFamily="34" charset="0"/>
                <a:ea typeface="Baskervville" pitchFamily="34" charset="-122"/>
                <a:cs typeface="Baskervville" pitchFamily="34" charset="-120"/>
              </a:rPr>
              <a:t>Deposit Functionality</a:t>
            </a:r>
            <a:endParaRPr lang="en-US" sz="2600" dirty="0"/>
          </a:p>
        </p:txBody>
      </p:sp>
      <p:sp>
        <p:nvSpPr>
          <p:cNvPr id="9" name="Text 6"/>
          <p:cNvSpPr/>
          <p:nvPr/>
        </p:nvSpPr>
        <p:spPr>
          <a:xfrm>
            <a:off x="857369" y="4071342"/>
            <a:ext cx="6156841" cy="593408"/>
          </a:xfrm>
          <a:prstGeom prst="rect">
            <a:avLst/>
          </a:prstGeom>
          <a:noFill/>
          <a:ln/>
        </p:spPr>
        <p:txBody>
          <a:bodyPr wrap="squar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Easily add any user-specified amount to the account balance, instantly reflecting the increase.</a:t>
            </a:r>
            <a:endParaRPr lang="en-US" sz="1450" dirty="0"/>
          </a:p>
        </p:txBody>
      </p:sp>
      <p:sp>
        <p:nvSpPr>
          <p:cNvPr id="10" name="Shape 7"/>
          <p:cNvSpPr/>
          <p:nvPr/>
        </p:nvSpPr>
        <p:spPr>
          <a:xfrm>
            <a:off x="7407831" y="3080028"/>
            <a:ext cx="6573441" cy="1792962"/>
          </a:xfrm>
          <a:prstGeom prst="roundRect">
            <a:avLst>
              <a:gd name="adj" fmla="val 6120"/>
            </a:avLst>
          </a:prstGeom>
          <a:solidFill>
            <a:srgbClr val="FFFFFF"/>
          </a:solidFill>
          <a:ln/>
        </p:spPr>
      </p:sp>
      <p:sp>
        <p:nvSpPr>
          <p:cNvPr id="11" name="Shape 8"/>
          <p:cNvSpPr/>
          <p:nvPr/>
        </p:nvSpPr>
        <p:spPr>
          <a:xfrm>
            <a:off x="7407831" y="3057168"/>
            <a:ext cx="6573441" cy="91440"/>
          </a:xfrm>
          <a:prstGeom prst="roundRect">
            <a:avLst>
              <a:gd name="adj" fmla="val 304279"/>
            </a:avLst>
          </a:prstGeom>
          <a:solidFill>
            <a:srgbClr val="C7A2AC"/>
          </a:solidFill>
          <a:ln/>
        </p:spPr>
      </p:sp>
      <p:sp>
        <p:nvSpPr>
          <p:cNvPr id="12" name="Shape 9"/>
          <p:cNvSpPr/>
          <p:nvPr/>
        </p:nvSpPr>
        <p:spPr>
          <a:xfrm>
            <a:off x="10416361" y="2801898"/>
            <a:ext cx="556379" cy="556379"/>
          </a:xfrm>
          <a:prstGeom prst="roundRect">
            <a:avLst>
              <a:gd name="adj" fmla="val 164348"/>
            </a:avLst>
          </a:prstGeom>
          <a:solidFill>
            <a:srgbClr val="C7A2AC"/>
          </a:solidFill>
          <a:ln/>
        </p:spPr>
      </p:sp>
      <p:pic>
        <p:nvPicPr>
          <p:cNvPr id="13" name="Image 1" descr="preencoded.png"/>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10583287" y="2968704"/>
            <a:ext cx="222528" cy="222528"/>
          </a:xfrm>
          <a:prstGeom prst="rect">
            <a:avLst/>
          </a:prstGeom>
        </p:spPr>
      </p:pic>
      <p:sp>
        <p:nvSpPr>
          <p:cNvPr id="14" name="Text 10"/>
          <p:cNvSpPr/>
          <p:nvPr/>
        </p:nvSpPr>
        <p:spPr>
          <a:xfrm>
            <a:off x="7616071" y="3543657"/>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6E6666"/>
                </a:solidFill>
                <a:latin typeface="Baskervville" pitchFamily="34" charset="0"/>
                <a:ea typeface="Baskervville" pitchFamily="34" charset="-122"/>
                <a:cs typeface="Baskervville" pitchFamily="34" charset="-120"/>
              </a:rPr>
              <a:t>Withdrawal Process</a:t>
            </a:r>
            <a:endParaRPr lang="en-US" sz="2600" dirty="0"/>
          </a:p>
        </p:txBody>
      </p:sp>
      <p:sp>
        <p:nvSpPr>
          <p:cNvPr id="15" name="Text 11"/>
          <p:cNvSpPr/>
          <p:nvPr/>
        </p:nvSpPr>
        <p:spPr>
          <a:xfrm>
            <a:off x="7616071" y="4071342"/>
            <a:ext cx="6156960" cy="593408"/>
          </a:xfrm>
          <a:prstGeom prst="rect">
            <a:avLst/>
          </a:prstGeom>
          <a:noFill/>
          <a:ln/>
        </p:spPr>
        <p:txBody>
          <a:bodyPr wrap="squar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Deduct specified amounts, with built-in checks to ensure sufficient funds are available.</a:t>
            </a:r>
            <a:endParaRPr lang="en-US" sz="1450" dirty="0"/>
          </a:p>
        </p:txBody>
      </p:sp>
      <p:sp>
        <p:nvSpPr>
          <p:cNvPr id="16" name="Shape 12"/>
          <p:cNvSpPr/>
          <p:nvPr/>
        </p:nvSpPr>
        <p:spPr>
          <a:xfrm>
            <a:off x="649129" y="5336500"/>
            <a:ext cx="6573322" cy="1800582"/>
          </a:xfrm>
          <a:prstGeom prst="roundRect">
            <a:avLst>
              <a:gd name="adj" fmla="val 6094"/>
            </a:avLst>
          </a:prstGeom>
          <a:solidFill>
            <a:srgbClr val="FFFFFF"/>
          </a:solidFill>
          <a:ln/>
        </p:spPr>
      </p:sp>
      <p:sp>
        <p:nvSpPr>
          <p:cNvPr id="17" name="Shape 13"/>
          <p:cNvSpPr/>
          <p:nvPr/>
        </p:nvSpPr>
        <p:spPr>
          <a:xfrm>
            <a:off x="649129" y="5313640"/>
            <a:ext cx="6573322" cy="91440"/>
          </a:xfrm>
          <a:prstGeom prst="roundRect">
            <a:avLst>
              <a:gd name="adj" fmla="val 304279"/>
            </a:avLst>
          </a:prstGeom>
          <a:solidFill>
            <a:srgbClr val="C7A2AC"/>
          </a:solidFill>
          <a:ln/>
        </p:spPr>
      </p:sp>
      <p:sp>
        <p:nvSpPr>
          <p:cNvPr id="18" name="Shape 14"/>
          <p:cNvSpPr/>
          <p:nvPr/>
        </p:nvSpPr>
        <p:spPr>
          <a:xfrm>
            <a:off x="3657540" y="5058370"/>
            <a:ext cx="556379" cy="556379"/>
          </a:xfrm>
          <a:prstGeom prst="roundRect">
            <a:avLst>
              <a:gd name="adj" fmla="val 164348"/>
            </a:avLst>
          </a:prstGeom>
          <a:solidFill>
            <a:srgbClr val="C7A2AC"/>
          </a:solidFill>
          <a:ln/>
        </p:spPr>
      </p:sp>
      <p:pic>
        <p:nvPicPr>
          <p:cNvPr id="19" name="Image 2" descr="preencoded.png"/>
          <p:cNvPicPr>
            <a:picLocks noChangeAspect="1"/>
          </p:cNvPicPr>
          <p:nvPr/>
        </p:nvPicPr>
        <p:blipFill>
          <a:blip r:embed="rId3">
            <a:extLst>
              <a:ext uri="{96DAC541-7B7A-43D3-8B79-37D633B846F1}">
                <asvg:svgBlip xmlns="" xmlns:asvg="http://schemas.microsoft.com/office/drawing/2016/SVG/main" r:embed="rId6"/>
              </a:ext>
            </a:extLst>
          </a:blip>
          <a:stretch>
            <a:fillRect/>
          </a:stretch>
        </p:blipFill>
        <p:spPr>
          <a:xfrm>
            <a:off x="3824466" y="5225177"/>
            <a:ext cx="222528" cy="222528"/>
          </a:xfrm>
          <a:prstGeom prst="rect">
            <a:avLst/>
          </a:prstGeom>
        </p:spPr>
      </p:pic>
      <p:sp>
        <p:nvSpPr>
          <p:cNvPr id="20" name="Text 15"/>
          <p:cNvSpPr/>
          <p:nvPr/>
        </p:nvSpPr>
        <p:spPr>
          <a:xfrm>
            <a:off x="857369" y="5800130"/>
            <a:ext cx="3423880" cy="416481"/>
          </a:xfrm>
          <a:prstGeom prst="rect">
            <a:avLst/>
          </a:prstGeom>
          <a:noFill/>
          <a:ln/>
        </p:spPr>
        <p:txBody>
          <a:bodyPr wrap="none" lIns="0" tIns="0" rIns="0" bIns="0" rtlCol="0" anchor="t"/>
          <a:lstStyle/>
          <a:p>
            <a:pPr marL="0" indent="0" algn="l">
              <a:lnSpc>
                <a:spcPts val="3250"/>
              </a:lnSpc>
              <a:buNone/>
            </a:pPr>
            <a:r>
              <a:rPr lang="en-US" sz="2600" dirty="0">
                <a:solidFill>
                  <a:srgbClr val="6E6666"/>
                </a:solidFill>
                <a:latin typeface="Baskervville" pitchFamily="34" charset="0"/>
                <a:ea typeface="Baskervville" pitchFamily="34" charset="-122"/>
                <a:cs typeface="Baskervville" pitchFamily="34" charset="-120"/>
              </a:rPr>
              <a:t>Instant Balance Update</a:t>
            </a:r>
            <a:endParaRPr lang="en-US" sz="2600" dirty="0"/>
          </a:p>
        </p:txBody>
      </p:sp>
      <p:sp>
        <p:nvSpPr>
          <p:cNvPr id="21" name="Text 16"/>
          <p:cNvSpPr/>
          <p:nvPr/>
        </p:nvSpPr>
        <p:spPr>
          <a:xfrm>
            <a:off x="857369" y="6327815"/>
            <a:ext cx="6156841" cy="593408"/>
          </a:xfrm>
          <a:prstGeom prst="rect">
            <a:avLst/>
          </a:prstGeom>
          <a:noFill/>
          <a:ln/>
        </p:spPr>
        <p:txBody>
          <a:bodyPr wrap="squar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Account balances are updated immediately, and changes are permanently saved to the file system.</a:t>
            </a:r>
            <a:endParaRPr lang="en-US" sz="1450" dirty="0"/>
          </a:p>
        </p:txBody>
      </p:sp>
      <p:sp>
        <p:nvSpPr>
          <p:cNvPr id="22" name="Shape 17"/>
          <p:cNvSpPr/>
          <p:nvPr/>
        </p:nvSpPr>
        <p:spPr>
          <a:xfrm>
            <a:off x="7407831" y="5336500"/>
            <a:ext cx="6573441" cy="1800582"/>
          </a:xfrm>
          <a:prstGeom prst="roundRect">
            <a:avLst>
              <a:gd name="adj" fmla="val 6094"/>
            </a:avLst>
          </a:prstGeom>
          <a:solidFill>
            <a:srgbClr val="FFFFFF"/>
          </a:solidFill>
          <a:ln/>
        </p:spPr>
      </p:sp>
      <p:sp>
        <p:nvSpPr>
          <p:cNvPr id="23" name="Shape 18"/>
          <p:cNvSpPr/>
          <p:nvPr/>
        </p:nvSpPr>
        <p:spPr>
          <a:xfrm>
            <a:off x="7407831" y="5313640"/>
            <a:ext cx="6573441" cy="91440"/>
          </a:xfrm>
          <a:prstGeom prst="roundRect">
            <a:avLst>
              <a:gd name="adj" fmla="val 304279"/>
            </a:avLst>
          </a:prstGeom>
          <a:solidFill>
            <a:srgbClr val="C7A2AC"/>
          </a:solidFill>
          <a:ln/>
        </p:spPr>
      </p:sp>
      <p:sp>
        <p:nvSpPr>
          <p:cNvPr id="24" name="Shape 19"/>
          <p:cNvSpPr/>
          <p:nvPr/>
        </p:nvSpPr>
        <p:spPr>
          <a:xfrm>
            <a:off x="10416361" y="5058370"/>
            <a:ext cx="556379" cy="556379"/>
          </a:xfrm>
          <a:prstGeom prst="roundRect">
            <a:avLst>
              <a:gd name="adj" fmla="val 164348"/>
            </a:avLst>
          </a:prstGeom>
          <a:solidFill>
            <a:srgbClr val="C7A2AC"/>
          </a:solidFill>
          <a:ln/>
        </p:spPr>
      </p:sp>
      <p:pic>
        <p:nvPicPr>
          <p:cNvPr id="25" name="Image 3" descr="preencoded.png"/>
          <p:cNvPicPr>
            <a:picLocks noChangeAspect="1"/>
          </p:cNvPicPr>
          <p:nvPr/>
        </p:nvPicPr>
        <p:blipFill>
          <a:blip r:embed="rId3">
            <a:extLst>
              <a:ext uri="{96DAC541-7B7A-43D3-8B79-37D633B846F1}">
                <asvg:svgBlip xmlns="" xmlns:asvg="http://schemas.microsoft.com/office/drawing/2016/SVG/main" r:embed="rId8"/>
              </a:ext>
            </a:extLst>
          </a:blip>
          <a:stretch>
            <a:fillRect/>
          </a:stretch>
        </p:blipFill>
        <p:spPr>
          <a:xfrm>
            <a:off x="10583287" y="5225177"/>
            <a:ext cx="222528" cy="222528"/>
          </a:xfrm>
          <a:prstGeom prst="rect">
            <a:avLst/>
          </a:prstGeom>
        </p:spPr>
      </p:pic>
      <p:sp>
        <p:nvSpPr>
          <p:cNvPr id="26" name="Text 20"/>
          <p:cNvSpPr/>
          <p:nvPr/>
        </p:nvSpPr>
        <p:spPr>
          <a:xfrm>
            <a:off x="7616071" y="5800130"/>
            <a:ext cx="4333399" cy="416481"/>
          </a:xfrm>
          <a:prstGeom prst="rect">
            <a:avLst/>
          </a:prstGeom>
          <a:noFill/>
          <a:ln/>
        </p:spPr>
        <p:txBody>
          <a:bodyPr wrap="none" lIns="0" tIns="0" rIns="0" bIns="0" rtlCol="0" anchor="t"/>
          <a:lstStyle/>
          <a:p>
            <a:pPr marL="0" indent="0" algn="l">
              <a:lnSpc>
                <a:spcPts val="3250"/>
              </a:lnSpc>
              <a:buNone/>
            </a:pPr>
            <a:r>
              <a:rPr lang="en-US" sz="2600" dirty="0">
                <a:solidFill>
                  <a:srgbClr val="6E6666"/>
                </a:solidFill>
                <a:latin typeface="Baskervville" pitchFamily="34" charset="0"/>
                <a:ea typeface="Baskervville" pitchFamily="34" charset="-122"/>
                <a:cs typeface="Baskervville" pitchFamily="34" charset="-120"/>
              </a:rPr>
              <a:t>Robust Code Implementation</a:t>
            </a:r>
            <a:endParaRPr lang="en-US" sz="2600" dirty="0"/>
          </a:p>
        </p:txBody>
      </p:sp>
      <p:sp>
        <p:nvSpPr>
          <p:cNvPr id="27" name="Text 21"/>
          <p:cNvSpPr/>
          <p:nvPr/>
        </p:nvSpPr>
        <p:spPr>
          <a:xfrm>
            <a:off x="7616071" y="6327815"/>
            <a:ext cx="6156960" cy="601028"/>
          </a:xfrm>
          <a:prstGeom prst="rect">
            <a:avLst/>
          </a:prstGeom>
          <a:noFill/>
          <a:ln/>
        </p:spPr>
        <p:txBody>
          <a:bodyPr wrap="squar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Utilises </a:t>
            </a:r>
            <a:r>
              <a:rPr lang="en-US" sz="1450" dirty="0">
                <a:solidFill>
                  <a:srgbClr val="6E6666"/>
                </a:solidFill>
                <a:highlight>
                  <a:srgbClr val="F2F2F2"/>
                </a:highlight>
                <a:latin typeface="Consolas" pitchFamily="34" charset="0"/>
                <a:ea typeface="Consolas" pitchFamily="34" charset="-122"/>
                <a:cs typeface="Consolas" pitchFamily="34" charset="-120"/>
              </a:rPr>
              <a:t>deposit_money()</a:t>
            </a:r>
            <a:r>
              <a:rPr lang="en-US" sz="1450" dirty="0">
                <a:solidFill>
                  <a:srgbClr val="6E6666"/>
                </a:solidFill>
                <a:latin typeface="Poppins" pitchFamily="34" charset="0"/>
                <a:ea typeface="Poppins" pitchFamily="34" charset="-122"/>
                <a:cs typeface="Poppins" pitchFamily="34" charset="-120"/>
              </a:rPr>
              <a:t> and </a:t>
            </a:r>
            <a:r>
              <a:rPr lang="en-US" sz="1450" dirty="0">
                <a:solidFill>
                  <a:srgbClr val="6E6666"/>
                </a:solidFill>
                <a:highlight>
                  <a:srgbClr val="F2F2F2"/>
                </a:highlight>
                <a:latin typeface="Consolas" pitchFamily="34" charset="0"/>
                <a:ea typeface="Consolas" pitchFamily="34" charset="-122"/>
                <a:cs typeface="Consolas" pitchFamily="34" charset="-120"/>
              </a:rPr>
              <a:t>withdraw_money()</a:t>
            </a:r>
            <a:r>
              <a:rPr lang="en-US" sz="1450" dirty="0">
                <a:solidFill>
                  <a:srgbClr val="6E6666"/>
                </a:solidFill>
                <a:latin typeface="Poppins" pitchFamily="34" charset="0"/>
                <a:ea typeface="Poppins" pitchFamily="34" charset="-122"/>
                <a:cs typeface="Poppins" pitchFamily="34" charset="-120"/>
              </a:rPr>
              <a:t> functions with integrated input validation for security.</a:t>
            </a:r>
            <a:endParaRPr lang="en-US" sz="1450" dirty="0"/>
          </a:p>
        </p:txBody>
      </p:sp>
      <p:pic>
        <p:nvPicPr>
          <p:cNvPr id="28" name="Picture 2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347424" y="7715178"/>
            <a:ext cx="2282976" cy="51442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72572" y="427569"/>
            <a:ext cx="11186874" cy="658178"/>
          </a:xfrm>
          <a:prstGeom prst="rect">
            <a:avLst/>
          </a:prstGeom>
          <a:noFill/>
          <a:ln/>
        </p:spPr>
        <p:txBody>
          <a:bodyPr wrap="none" lIns="0" tIns="0" rIns="0" bIns="0" rtlCol="0" anchor="t"/>
          <a:lstStyle/>
          <a:p>
            <a:pPr marL="0" indent="0" algn="l">
              <a:lnSpc>
                <a:spcPts val="5150"/>
              </a:lnSpc>
              <a:buNone/>
            </a:pPr>
            <a:r>
              <a:rPr lang="en-US" sz="4100" dirty="0">
                <a:solidFill>
                  <a:srgbClr val="787878"/>
                </a:solidFill>
                <a:latin typeface="Baskervville" pitchFamily="34" charset="0"/>
                <a:ea typeface="Baskervville" pitchFamily="34" charset="-122"/>
                <a:cs typeface="Baskervville" pitchFamily="34" charset="-120"/>
              </a:rPr>
              <a:t>Checking Balance &amp; Displaying Account Details</a:t>
            </a:r>
            <a:endParaRPr lang="en-US" sz="4100" dirty="0"/>
          </a:p>
        </p:txBody>
      </p:sp>
      <p:sp>
        <p:nvSpPr>
          <p:cNvPr id="3" name="Text 1"/>
          <p:cNvSpPr/>
          <p:nvPr/>
        </p:nvSpPr>
        <p:spPr>
          <a:xfrm>
            <a:off x="672572" y="1247041"/>
            <a:ext cx="11586210" cy="234434"/>
          </a:xfrm>
          <a:prstGeom prst="rect">
            <a:avLst/>
          </a:prstGeom>
          <a:noFill/>
          <a:ln/>
        </p:spPr>
        <p:txBody>
          <a:bodyPr wrap="none" lIns="0" tIns="0" rIns="0" bIns="0" rtlCol="0" anchor="t"/>
          <a:lstStyle/>
          <a:p>
            <a:pPr marL="0" indent="0" algn="l">
              <a:lnSpc>
                <a:spcPts val="1800"/>
              </a:lnSpc>
              <a:buNone/>
            </a:pPr>
            <a:r>
              <a:rPr lang="en-US" sz="1400" dirty="0">
                <a:solidFill>
                  <a:srgbClr val="6E6666"/>
                </a:solidFill>
                <a:latin typeface="Poppins" pitchFamily="34" charset="0"/>
                <a:ea typeface="Poppins" pitchFamily="34" charset="-122"/>
                <a:cs typeface="Poppins" pitchFamily="34" charset="-120"/>
              </a:rPr>
              <a:t>Accessing sensitive account information is simple, yet thoroughly protected.</a:t>
            </a:r>
            <a:endParaRPr lang="en-US" sz="1400" dirty="0"/>
          </a:p>
        </p:txBody>
      </p:sp>
      <p:sp>
        <p:nvSpPr>
          <p:cNvPr id="11" name="TextBox 10"/>
          <p:cNvSpPr txBox="1"/>
          <p:nvPr/>
        </p:nvSpPr>
        <p:spPr>
          <a:xfrm>
            <a:off x="5858329" y="2533977"/>
            <a:ext cx="8597900" cy="4524315"/>
          </a:xfrm>
          <a:prstGeom prst="rect">
            <a:avLst/>
          </a:prstGeom>
          <a:noFill/>
        </p:spPr>
        <p:txBody>
          <a:bodyPr wrap="square" rtlCol="0">
            <a:spAutoFit/>
          </a:bodyPr>
          <a:lstStyle/>
          <a:p>
            <a:pPr marL="285750" indent="-285750">
              <a:buFont typeface="Wingdings" panose="05000000000000000000" pitchFamily="2" charset="2"/>
              <a:buChar char="§"/>
            </a:pPr>
            <a:r>
              <a:rPr lang="en-US" sz="2400" dirty="0"/>
              <a:t>Balance at a Glance: Instantly view the current account balance upon request</a:t>
            </a:r>
            <a:r>
              <a:rPr lang="en-US" sz="2400" dirty="0" smtClean="0"/>
              <a:t>.</a:t>
            </a:r>
          </a:p>
          <a:p>
            <a:endParaRPr lang="en-US" sz="2400" dirty="0"/>
          </a:p>
          <a:p>
            <a:pPr marL="285750" indent="-285750">
              <a:buFont typeface="Wingdings" panose="05000000000000000000" pitchFamily="2" charset="2"/>
              <a:buChar char="§"/>
            </a:pPr>
            <a:r>
              <a:rPr lang="en-US" sz="2400" dirty="0"/>
              <a:t>Comprehensive Details: Display full account information including name, account number, account type, and current balance</a:t>
            </a:r>
            <a:r>
              <a:rPr lang="en-US" sz="2400" dirty="0" smtClean="0"/>
              <a:t>.</a:t>
            </a:r>
          </a:p>
          <a:p>
            <a:pPr marL="285750" indent="-285750">
              <a:buFont typeface="Wingdings" panose="05000000000000000000" pitchFamily="2" charset="2"/>
              <a:buChar char="§"/>
            </a:pPr>
            <a:endParaRPr lang="en-US" sz="2400" dirty="0"/>
          </a:p>
          <a:p>
            <a:pPr marL="285750" indent="-285750">
              <a:buFont typeface="Wingdings" panose="05000000000000000000" pitchFamily="2" charset="2"/>
              <a:buChar char="§"/>
            </a:pPr>
            <a:r>
              <a:rPr lang="en-US" sz="2400" dirty="0"/>
              <a:t>Secure Access: Password verification is strictly required before any account details are revealed</a:t>
            </a:r>
            <a:r>
              <a:rPr lang="en-US" sz="2400" dirty="0" smtClean="0"/>
              <a:t>.</a:t>
            </a:r>
          </a:p>
          <a:p>
            <a:pPr marL="285750" indent="-285750">
              <a:buFont typeface="Wingdings" panose="05000000000000000000" pitchFamily="2" charset="2"/>
              <a:buChar char="§"/>
            </a:pPr>
            <a:endParaRPr lang="en-US" sz="2400" dirty="0"/>
          </a:p>
          <a:p>
            <a:pPr marL="285750" indent="-285750">
              <a:buFont typeface="Wingdings" panose="05000000000000000000" pitchFamily="2" charset="2"/>
              <a:buChar char="§"/>
            </a:pPr>
            <a:r>
              <a:rPr lang="en-US" sz="2400" dirty="0"/>
              <a:t>Efficient Display: The display_account() method securely outputs all user data, maintaining privacy.</a:t>
            </a:r>
          </a:p>
          <a:p>
            <a:pPr marL="285750" indent="-285750">
              <a:buFont typeface="Wingdings" panose="05000000000000000000" pitchFamily="2" charset="2"/>
              <a:buChar char="§"/>
            </a:pPr>
            <a:endParaRPr lang="en-US" sz="2400" dirty="0"/>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47424" y="7715178"/>
            <a:ext cx="2282976" cy="514422"/>
          </a:xfrm>
          <a:prstGeom prst="rect">
            <a:avLst/>
          </a:prstGeom>
        </p:spPr>
      </p:pic>
      <p:pic>
        <p:nvPicPr>
          <p:cNvPr id="14" name="Picture 13"/>
          <p:cNvPicPr>
            <a:picLocks noChangeAspect="1"/>
          </p:cNvPicPr>
          <p:nvPr/>
        </p:nvPicPr>
        <p:blipFill>
          <a:blip r:embed="rId4"/>
          <a:stretch>
            <a:fillRect/>
          </a:stretch>
        </p:blipFill>
        <p:spPr>
          <a:xfrm>
            <a:off x="672572" y="2301615"/>
            <a:ext cx="4756677" cy="475667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49129" y="1768197"/>
            <a:ext cx="10519648" cy="833199"/>
          </a:xfrm>
          <a:prstGeom prst="rect">
            <a:avLst/>
          </a:prstGeom>
          <a:noFill/>
          <a:ln/>
        </p:spPr>
        <p:txBody>
          <a:bodyPr wrap="none" lIns="0" tIns="0" rIns="0" bIns="0" rtlCol="0" anchor="t"/>
          <a:lstStyle/>
          <a:p>
            <a:pPr marL="0" indent="0" algn="l">
              <a:lnSpc>
                <a:spcPts val="6550"/>
              </a:lnSpc>
              <a:buNone/>
            </a:pPr>
            <a:r>
              <a:rPr lang="en-US" sz="5200" dirty="0">
                <a:solidFill>
                  <a:srgbClr val="787878"/>
                </a:solidFill>
                <a:latin typeface="Baskervville" pitchFamily="34" charset="0"/>
                <a:ea typeface="Baskervville" pitchFamily="34" charset="-122"/>
                <a:cs typeface="Baskervville" pitchFamily="34" charset="-120"/>
              </a:rPr>
              <a:t>Password-Protected Account Access</a:t>
            </a:r>
            <a:endParaRPr lang="en-US" sz="5200" dirty="0"/>
          </a:p>
        </p:txBody>
      </p:sp>
      <p:sp>
        <p:nvSpPr>
          <p:cNvPr id="3" name="Text 1"/>
          <p:cNvSpPr/>
          <p:nvPr/>
        </p:nvSpPr>
        <p:spPr>
          <a:xfrm>
            <a:off x="649129" y="2972276"/>
            <a:ext cx="13332143" cy="296704"/>
          </a:xfrm>
          <a:prstGeom prst="rect">
            <a:avLst/>
          </a:prstGeom>
          <a:noFill/>
          <a:ln/>
        </p:spPr>
        <p:txBody>
          <a:bodyPr wrap="non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Ensuring the highest level of security for every user's financial information.</a:t>
            </a:r>
            <a:endParaRPr lang="en-US" sz="1450" dirty="0"/>
          </a:p>
        </p:txBody>
      </p:sp>
      <p:sp>
        <p:nvSpPr>
          <p:cNvPr id="4" name="Shape 2"/>
          <p:cNvSpPr/>
          <p:nvPr/>
        </p:nvSpPr>
        <p:spPr>
          <a:xfrm>
            <a:off x="649129" y="3477578"/>
            <a:ext cx="13332143" cy="2983706"/>
          </a:xfrm>
          <a:prstGeom prst="roundRect">
            <a:avLst>
              <a:gd name="adj" fmla="val 9325"/>
            </a:avLst>
          </a:prstGeom>
          <a:solidFill>
            <a:srgbClr val="ECDFE3"/>
          </a:solidFill>
          <a:ln/>
        </p:spPr>
      </p:sp>
      <p:sp>
        <p:nvSpPr>
          <p:cNvPr id="5" name="Shape 3"/>
          <p:cNvSpPr/>
          <p:nvPr/>
        </p:nvSpPr>
        <p:spPr>
          <a:xfrm>
            <a:off x="649129" y="3477578"/>
            <a:ext cx="6666071" cy="1491853"/>
          </a:xfrm>
          <a:prstGeom prst="roundRect">
            <a:avLst>
              <a:gd name="adj" fmla="val 18650"/>
            </a:avLst>
          </a:prstGeom>
          <a:solidFill>
            <a:srgbClr val="ECDFE3"/>
          </a:solidFill>
          <a:ln/>
        </p:spPr>
      </p:sp>
      <p:sp>
        <p:nvSpPr>
          <p:cNvPr id="6" name="Text 4"/>
          <p:cNvSpPr/>
          <p:nvPr/>
        </p:nvSpPr>
        <p:spPr>
          <a:xfrm>
            <a:off x="834509" y="3662958"/>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000000"/>
                </a:solidFill>
                <a:latin typeface="Baskervville" pitchFamily="34" charset="0"/>
                <a:ea typeface="Baskervville" pitchFamily="34" charset="-122"/>
                <a:cs typeface="Baskervville" pitchFamily="34" charset="-120"/>
              </a:rPr>
              <a:t>Login Requirements</a:t>
            </a:r>
            <a:endParaRPr lang="en-US" sz="2600" dirty="0"/>
          </a:p>
        </p:txBody>
      </p:sp>
      <p:sp>
        <p:nvSpPr>
          <p:cNvPr id="7" name="Text 5"/>
          <p:cNvSpPr/>
          <p:nvPr/>
        </p:nvSpPr>
        <p:spPr>
          <a:xfrm>
            <a:off x="834509" y="4190643"/>
            <a:ext cx="6017062" cy="593408"/>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Poppins" pitchFamily="34" charset="0"/>
                <a:ea typeface="Poppins" pitchFamily="34" charset="-122"/>
                <a:cs typeface="Poppins" pitchFamily="34" charset="-120"/>
              </a:rPr>
              <a:t>Access demands correct account number and password for authentication.</a:t>
            </a:r>
            <a:endParaRPr lang="en-US" sz="1450" dirty="0"/>
          </a:p>
        </p:txBody>
      </p:sp>
      <p:sp>
        <p:nvSpPr>
          <p:cNvPr id="8" name="Shape 6"/>
          <p:cNvSpPr/>
          <p:nvPr/>
        </p:nvSpPr>
        <p:spPr>
          <a:xfrm>
            <a:off x="7315200" y="3477578"/>
            <a:ext cx="6666071" cy="1491853"/>
          </a:xfrm>
          <a:prstGeom prst="rect">
            <a:avLst/>
          </a:prstGeom>
          <a:solidFill>
            <a:srgbClr val="ECDFE3"/>
          </a:solidFill>
          <a:ln/>
        </p:spPr>
      </p:sp>
      <p:sp>
        <p:nvSpPr>
          <p:cNvPr id="9" name="Shape 7"/>
          <p:cNvSpPr/>
          <p:nvPr/>
        </p:nvSpPr>
        <p:spPr>
          <a:xfrm>
            <a:off x="7315200" y="3477578"/>
            <a:ext cx="22860" cy="1491853"/>
          </a:xfrm>
          <a:prstGeom prst="roundRect">
            <a:avLst>
              <a:gd name="adj" fmla="val 1217116"/>
            </a:avLst>
          </a:prstGeom>
          <a:solidFill>
            <a:srgbClr val="D2C5C9"/>
          </a:solidFill>
          <a:ln/>
        </p:spPr>
      </p:sp>
      <p:sp>
        <p:nvSpPr>
          <p:cNvPr id="10" name="Text 8"/>
          <p:cNvSpPr/>
          <p:nvPr/>
        </p:nvSpPr>
        <p:spPr>
          <a:xfrm>
            <a:off x="7778829" y="3662958"/>
            <a:ext cx="3691176" cy="416481"/>
          </a:xfrm>
          <a:prstGeom prst="rect">
            <a:avLst/>
          </a:prstGeom>
          <a:noFill/>
          <a:ln/>
        </p:spPr>
        <p:txBody>
          <a:bodyPr wrap="none" lIns="0" tIns="0" rIns="0" bIns="0" rtlCol="0" anchor="t"/>
          <a:lstStyle/>
          <a:p>
            <a:pPr marL="0" indent="0" algn="l">
              <a:lnSpc>
                <a:spcPts val="3250"/>
              </a:lnSpc>
              <a:buNone/>
            </a:pPr>
            <a:r>
              <a:rPr lang="en-US" sz="2600" dirty="0">
                <a:solidFill>
                  <a:srgbClr val="000000"/>
                </a:solidFill>
                <a:latin typeface="Baskervville" pitchFamily="34" charset="0"/>
                <a:ea typeface="Baskervville" pitchFamily="34" charset="-122"/>
                <a:cs typeface="Baskervville" pitchFamily="34" charset="-120"/>
              </a:rPr>
              <a:t>Unauthorized Prevention</a:t>
            </a:r>
            <a:endParaRPr lang="en-US" sz="2600" dirty="0"/>
          </a:p>
        </p:txBody>
      </p:sp>
      <p:sp>
        <p:nvSpPr>
          <p:cNvPr id="11" name="Text 9"/>
          <p:cNvSpPr/>
          <p:nvPr/>
        </p:nvSpPr>
        <p:spPr>
          <a:xfrm>
            <a:off x="7778829" y="4190643"/>
            <a:ext cx="6017062" cy="593408"/>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Poppins" pitchFamily="34" charset="0"/>
                <a:ea typeface="Poppins" pitchFamily="34" charset="-122"/>
                <a:cs typeface="Poppins" pitchFamily="34" charset="-120"/>
              </a:rPr>
              <a:t>Robust measures are in place to prevent any form of unauthorized account access.</a:t>
            </a:r>
            <a:endParaRPr lang="en-US" sz="1450" dirty="0"/>
          </a:p>
        </p:txBody>
      </p:sp>
      <p:sp>
        <p:nvSpPr>
          <p:cNvPr id="12" name="Shape 10"/>
          <p:cNvSpPr/>
          <p:nvPr/>
        </p:nvSpPr>
        <p:spPr>
          <a:xfrm>
            <a:off x="7083385" y="3991689"/>
            <a:ext cx="463629" cy="463629"/>
          </a:xfrm>
          <a:prstGeom prst="roundRect">
            <a:avLst>
              <a:gd name="adj" fmla="val 60012"/>
            </a:avLst>
          </a:prstGeom>
          <a:solidFill>
            <a:srgbClr val="FFFFFF"/>
          </a:solidFill>
          <a:ln w="22860">
            <a:solidFill>
              <a:srgbClr val="D2C5C9"/>
            </a:solidFill>
            <a:prstDash val="solid"/>
          </a:ln>
        </p:spPr>
      </p:sp>
      <p:pic>
        <p:nvPicPr>
          <p:cNvPr id="13" name="Image 0" descr="preencoded.png"/>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7199233" y="4107537"/>
            <a:ext cx="231815" cy="231815"/>
          </a:xfrm>
          <a:prstGeom prst="rect">
            <a:avLst/>
          </a:prstGeom>
        </p:spPr>
      </p:pic>
      <p:sp>
        <p:nvSpPr>
          <p:cNvPr id="14" name="Shape 11"/>
          <p:cNvSpPr/>
          <p:nvPr/>
        </p:nvSpPr>
        <p:spPr>
          <a:xfrm>
            <a:off x="649129" y="4969431"/>
            <a:ext cx="6666071" cy="1491853"/>
          </a:xfrm>
          <a:prstGeom prst="rect">
            <a:avLst/>
          </a:prstGeom>
          <a:solidFill>
            <a:srgbClr val="ECDFE3"/>
          </a:solidFill>
          <a:ln/>
        </p:spPr>
      </p:sp>
      <p:sp>
        <p:nvSpPr>
          <p:cNvPr id="15" name="Shape 12"/>
          <p:cNvSpPr/>
          <p:nvPr/>
        </p:nvSpPr>
        <p:spPr>
          <a:xfrm>
            <a:off x="649129" y="4969431"/>
            <a:ext cx="6666071" cy="22860"/>
          </a:xfrm>
          <a:prstGeom prst="roundRect">
            <a:avLst>
              <a:gd name="adj" fmla="val 1217116"/>
            </a:avLst>
          </a:prstGeom>
          <a:solidFill>
            <a:srgbClr val="D2C5C9"/>
          </a:solidFill>
          <a:ln/>
        </p:spPr>
      </p:sp>
      <p:sp>
        <p:nvSpPr>
          <p:cNvPr id="16" name="Text 13"/>
          <p:cNvSpPr/>
          <p:nvPr/>
        </p:nvSpPr>
        <p:spPr>
          <a:xfrm>
            <a:off x="834509" y="5154811"/>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000000"/>
                </a:solidFill>
                <a:latin typeface="Baskervville" pitchFamily="34" charset="0"/>
                <a:ea typeface="Baskervville" pitchFamily="34" charset="-122"/>
                <a:cs typeface="Baskervville" pitchFamily="34" charset="-120"/>
              </a:rPr>
              <a:t>Error Messaging</a:t>
            </a:r>
            <a:endParaRPr lang="en-US" sz="2600" dirty="0"/>
          </a:p>
        </p:txBody>
      </p:sp>
      <p:sp>
        <p:nvSpPr>
          <p:cNvPr id="17" name="Text 14"/>
          <p:cNvSpPr/>
          <p:nvPr/>
        </p:nvSpPr>
        <p:spPr>
          <a:xfrm>
            <a:off x="834509" y="5682496"/>
            <a:ext cx="6017062" cy="593408"/>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Poppins" pitchFamily="34" charset="0"/>
                <a:ea typeface="Poppins" pitchFamily="34" charset="-122"/>
                <a:cs typeface="Poppins" pitchFamily="34" charset="-120"/>
              </a:rPr>
              <a:t>Invalid credentials trigger clear error messages, guiding the user to re-enter details.</a:t>
            </a:r>
            <a:endParaRPr lang="en-US" sz="1450" dirty="0"/>
          </a:p>
        </p:txBody>
      </p:sp>
      <p:sp>
        <p:nvSpPr>
          <p:cNvPr id="18" name="Shape 15"/>
          <p:cNvSpPr/>
          <p:nvPr/>
        </p:nvSpPr>
        <p:spPr>
          <a:xfrm>
            <a:off x="7315200" y="4969431"/>
            <a:ext cx="6666071" cy="1491853"/>
          </a:xfrm>
          <a:prstGeom prst="rect">
            <a:avLst/>
          </a:prstGeom>
          <a:solidFill>
            <a:srgbClr val="ECDFE3"/>
          </a:solidFill>
          <a:ln/>
        </p:spPr>
      </p:sp>
      <p:sp>
        <p:nvSpPr>
          <p:cNvPr id="19" name="Shape 16"/>
          <p:cNvSpPr/>
          <p:nvPr/>
        </p:nvSpPr>
        <p:spPr>
          <a:xfrm>
            <a:off x="7315200" y="4969431"/>
            <a:ext cx="22860" cy="1491853"/>
          </a:xfrm>
          <a:prstGeom prst="roundRect">
            <a:avLst>
              <a:gd name="adj" fmla="val 1217116"/>
            </a:avLst>
          </a:prstGeom>
          <a:solidFill>
            <a:srgbClr val="D2C5C9"/>
          </a:solidFill>
          <a:ln/>
        </p:spPr>
      </p:sp>
      <p:sp>
        <p:nvSpPr>
          <p:cNvPr id="20" name="Shape 17"/>
          <p:cNvSpPr/>
          <p:nvPr/>
        </p:nvSpPr>
        <p:spPr>
          <a:xfrm>
            <a:off x="7315200" y="4969431"/>
            <a:ext cx="6666071" cy="22860"/>
          </a:xfrm>
          <a:prstGeom prst="roundRect">
            <a:avLst>
              <a:gd name="adj" fmla="val 1217116"/>
            </a:avLst>
          </a:prstGeom>
          <a:solidFill>
            <a:srgbClr val="D2C5C9"/>
          </a:solidFill>
          <a:ln/>
        </p:spPr>
      </p:sp>
      <p:sp>
        <p:nvSpPr>
          <p:cNvPr id="21" name="Text 18"/>
          <p:cNvSpPr/>
          <p:nvPr/>
        </p:nvSpPr>
        <p:spPr>
          <a:xfrm>
            <a:off x="7778829" y="5154811"/>
            <a:ext cx="3627596" cy="416481"/>
          </a:xfrm>
          <a:prstGeom prst="rect">
            <a:avLst/>
          </a:prstGeom>
          <a:noFill/>
          <a:ln/>
        </p:spPr>
        <p:txBody>
          <a:bodyPr wrap="none" lIns="0" tIns="0" rIns="0" bIns="0" rtlCol="0" anchor="t"/>
          <a:lstStyle/>
          <a:p>
            <a:pPr marL="0" indent="0" algn="l">
              <a:lnSpc>
                <a:spcPts val="3250"/>
              </a:lnSpc>
              <a:buNone/>
            </a:pPr>
            <a:r>
              <a:rPr lang="en-US" sz="2600" dirty="0">
                <a:solidFill>
                  <a:srgbClr val="000000"/>
                </a:solidFill>
                <a:latin typeface="Baskervville" pitchFamily="34" charset="0"/>
                <a:ea typeface="Baskervville" pitchFamily="34" charset="-122"/>
                <a:cs typeface="Baskervville" pitchFamily="34" charset="-120"/>
              </a:rPr>
              <a:t>Secure Password Storage</a:t>
            </a:r>
            <a:endParaRPr lang="en-US" sz="2600" dirty="0"/>
          </a:p>
        </p:txBody>
      </p:sp>
      <p:sp>
        <p:nvSpPr>
          <p:cNvPr id="22" name="Text 19"/>
          <p:cNvSpPr/>
          <p:nvPr/>
        </p:nvSpPr>
        <p:spPr>
          <a:xfrm>
            <a:off x="7778829" y="5682496"/>
            <a:ext cx="6017062" cy="593408"/>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Poppins" pitchFamily="34" charset="0"/>
                <a:ea typeface="Poppins" pitchFamily="34" charset="-122"/>
                <a:cs typeface="Poppins" pitchFamily="34" charset="-120"/>
              </a:rPr>
              <a:t>Passwords are stored using secure methods (e.g., encryption or hashing) to protect against breaches.</a:t>
            </a:r>
            <a:endParaRPr lang="en-US" sz="1450" dirty="0"/>
          </a:p>
        </p:txBody>
      </p:sp>
      <p:sp>
        <p:nvSpPr>
          <p:cNvPr id="23" name="Shape 20"/>
          <p:cNvSpPr/>
          <p:nvPr/>
        </p:nvSpPr>
        <p:spPr>
          <a:xfrm>
            <a:off x="7083385" y="5483543"/>
            <a:ext cx="463629" cy="463629"/>
          </a:xfrm>
          <a:prstGeom prst="roundRect">
            <a:avLst>
              <a:gd name="adj" fmla="val 60012"/>
            </a:avLst>
          </a:prstGeom>
          <a:solidFill>
            <a:srgbClr val="FFFFFF"/>
          </a:solidFill>
          <a:ln w="22860">
            <a:solidFill>
              <a:srgbClr val="D2C5C9"/>
            </a:solidFill>
            <a:prstDash val="solid"/>
          </a:ln>
        </p:spPr>
      </p:sp>
      <p:pic>
        <p:nvPicPr>
          <p:cNvPr id="24" name="Image 1" descr="preencoded.png"/>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7199233" y="5599390"/>
            <a:ext cx="231815" cy="231815"/>
          </a:xfrm>
          <a:prstGeom prst="rect">
            <a:avLst/>
          </a:prstGeom>
        </p:spPr>
      </p:pic>
      <p:pic>
        <p:nvPicPr>
          <p:cNvPr id="25" name="Picture 2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347424" y="7715178"/>
            <a:ext cx="2282976" cy="51442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49129" y="929997"/>
            <a:ext cx="9146619" cy="833199"/>
          </a:xfrm>
          <a:prstGeom prst="rect">
            <a:avLst/>
          </a:prstGeom>
          <a:noFill/>
          <a:ln/>
        </p:spPr>
        <p:txBody>
          <a:bodyPr wrap="none" lIns="0" tIns="0" rIns="0" bIns="0" rtlCol="0" anchor="t"/>
          <a:lstStyle/>
          <a:p>
            <a:pPr marL="0" indent="0" algn="l">
              <a:lnSpc>
                <a:spcPts val="6550"/>
              </a:lnSpc>
              <a:buNone/>
            </a:pPr>
            <a:r>
              <a:rPr lang="en-US" sz="5200" dirty="0">
                <a:solidFill>
                  <a:srgbClr val="787878"/>
                </a:solidFill>
                <a:latin typeface="Baskervville" pitchFamily="34" charset="0"/>
                <a:ea typeface="Baskervville" pitchFamily="34" charset="-122"/>
                <a:cs typeface="Baskervville" pitchFamily="34" charset="-120"/>
              </a:rPr>
              <a:t>Updating Account Information</a:t>
            </a:r>
            <a:endParaRPr lang="en-US" sz="5200" dirty="0"/>
          </a:p>
        </p:txBody>
      </p:sp>
      <p:sp>
        <p:nvSpPr>
          <p:cNvPr id="3" name="Text 1"/>
          <p:cNvSpPr/>
          <p:nvPr/>
        </p:nvSpPr>
        <p:spPr>
          <a:xfrm>
            <a:off x="649129" y="2134076"/>
            <a:ext cx="13332143" cy="296704"/>
          </a:xfrm>
          <a:prstGeom prst="rect">
            <a:avLst/>
          </a:prstGeom>
          <a:noFill/>
          <a:ln/>
        </p:spPr>
        <p:txBody>
          <a:bodyPr wrap="none" lIns="0" tIns="0" rIns="0" bIns="0" rtlCol="0" anchor="t"/>
          <a:lstStyle/>
          <a:p>
            <a:pPr marL="0" indent="0" algn="l">
              <a:lnSpc>
                <a:spcPts val="2300"/>
              </a:lnSpc>
              <a:buNone/>
            </a:pPr>
            <a:r>
              <a:rPr lang="en-US" sz="1450" dirty="0">
                <a:solidFill>
                  <a:srgbClr val="6E6666"/>
                </a:solidFill>
                <a:latin typeface="Poppins" pitchFamily="34" charset="0"/>
                <a:ea typeface="Poppins" pitchFamily="34" charset="-122"/>
                <a:cs typeface="Poppins" pitchFamily="34" charset="-120"/>
              </a:rPr>
              <a:t>Users can effortlessly modify their personal and account details, with changes reflected immediately.</a:t>
            </a:r>
            <a:endParaRPr lang="en-US" sz="1450" dirty="0"/>
          </a:p>
        </p:txBody>
      </p:sp>
      <p:sp>
        <p:nvSpPr>
          <p:cNvPr id="4" name="Shape 2"/>
          <p:cNvSpPr/>
          <p:nvPr/>
        </p:nvSpPr>
        <p:spPr>
          <a:xfrm>
            <a:off x="649129" y="2639378"/>
            <a:ext cx="6573322" cy="2233613"/>
          </a:xfrm>
          <a:prstGeom prst="roundRect">
            <a:avLst>
              <a:gd name="adj" fmla="val 12457"/>
            </a:avLst>
          </a:prstGeom>
          <a:solidFill>
            <a:srgbClr val="ECDFE3"/>
          </a:solidFill>
          <a:ln/>
        </p:spPr>
      </p:sp>
      <p:sp>
        <p:nvSpPr>
          <p:cNvPr id="5" name="Shape 3"/>
          <p:cNvSpPr/>
          <p:nvPr/>
        </p:nvSpPr>
        <p:spPr>
          <a:xfrm>
            <a:off x="834509" y="2824758"/>
            <a:ext cx="556379" cy="556379"/>
          </a:xfrm>
          <a:prstGeom prst="roundRect">
            <a:avLst>
              <a:gd name="adj" fmla="val 16433197"/>
            </a:avLst>
          </a:prstGeom>
          <a:solidFill>
            <a:srgbClr val="C7A2AC"/>
          </a:solidFill>
          <a:ln/>
        </p:spPr>
      </p:sp>
      <p:pic>
        <p:nvPicPr>
          <p:cNvPr id="6" name="Image 0" descr="preencoded.png"/>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987504" y="2977634"/>
            <a:ext cx="250388" cy="250388"/>
          </a:xfrm>
          <a:prstGeom prst="rect">
            <a:avLst/>
          </a:prstGeom>
        </p:spPr>
      </p:pic>
      <p:sp>
        <p:nvSpPr>
          <p:cNvPr id="7" name="Text 4"/>
          <p:cNvSpPr/>
          <p:nvPr/>
        </p:nvSpPr>
        <p:spPr>
          <a:xfrm>
            <a:off x="834509" y="3566517"/>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000000"/>
                </a:solidFill>
                <a:latin typeface="Baskervville" pitchFamily="34" charset="0"/>
                <a:ea typeface="Baskervville" pitchFamily="34" charset="-122"/>
                <a:cs typeface="Baskervville" pitchFamily="34" charset="-120"/>
              </a:rPr>
              <a:t>Modify User Details</a:t>
            </a:r>
            <a:endParaRPr lang="en-US" sz="2600" dirty="0"/>
          </a:p>
        </p:txBody>
      </p:sp>
      <p:sp>
        <p:nvSpPr>
          <p:cNvPr id="8" name="Text 5"/>
          <p:cNvSpPr/>
          <p:nvPr/>
        </p:nvSpPr>
        <p:spPr>
          <a:xfrm>
            <a:off x="834509" y="4094202"/>
            <a:ext cx="6202561" cy="593408"/>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Poppins" pitchFamily="34" charset="0"/>
                <a:ea typeface="Poppins" pitchFamily="34" charset="-122"/>
                <a:cs typeface="Poppins" pitchFamily="34" charset="-120"/>
              </a:rPr>
              <a:t>Update name, address, and account type to ensure all information is current and accurate.</a:t>
            </a:r>
            <a:endParaRPr lang="en-US" sz="1450" dirty="0"/>
          </a:p>
        </p:txBody>
      </p:sp>
      <p:sp>
        <p:nvSpPr>
          <p:cNvPr id="9" name="Shape 6"/>
          <p:cNvSpPr/>
          <p:nvPr/>
        </p:nvSpPr>
        <p:spPr>
          <a:xfrm>
            <a:off x="7407831" y="2639378"/>
            <a:ext cx="6573441" cy="2233613"/>
          </a:xfrm>
          <a:prstGeom prst="roundRect">
            <a:avLst>
              <a:gd name="adj" fmla="val 12457"/>
            </a:avLst>
          </a:prstGeom>
          <a:solidFill>
            <a:srgbClr val="ECDFE3"/>
          </a:solidFill>
          <a:ln/>
        </p:spPr>
      </p:sp>
      <p:sp>
        <p:nvSpPr>
          <p:cNvPr id="10" name="Shape 7"/>
          <p:cNvSpPr/>
          <p:nvPr/>
        </p:nvSpPr>
        <p:spPr>
          <a:xfrm>
            <a:off x="7593211" y="2824758"/>
            <a:ext cx="556379" cy="556379"/>
          </a:xfrm>
          <a:prstGeom prst="roundRect">
            <a:avLst>
              <a:gd name="adj" fmla="val 16433197"/>
            </a:avLst>
          </a:prstGeom>
          <a:solidFill>
            <a:srgbClr val="C7A2AC"/>
          </a:solidFill>
          <a:ln/>
        </p:spPr>
      </p:sp>
      <p:pic>
        <p:nvPicPr>
          <p:cNvPr id="11" name="Image 1" descr="preencoded.png"/>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7746206" y="2977634"/>
            <a:ext cx="250388" cy="250388"/>
          </a:xfrm>
          <a:prstGeom prst="rect">
            <a:avLst/>
          </a:prstGeom>
        </p:spPr>
      </p:pic>
      <p:sp>
        <p:nvSpPr>
          <p:cNvPr id="12" name="Text 8"/>
          <p:cNvSpPr/>
          <p:nvPr/>
        </p:nvSpPr>
        <p:spPr>
          <a:xfrm>
            <a:off x="7593211" y="3566517"/>
            <a:ext cx="3652480" cy="416481"/>
          </a:xfrm>
          <a:prstGeom prst="rect">
            <a:avLst/>
          </a:prstGeom>
          <a:noFill/>
          <a:ln/>
        </p:spPr>
        <p:txBody>
          <a:bodyPr wrap="none" lIns="0" tIns="0" rIns="0" bIns="0" rtlCol="0" anchor="t"/>
          <a:lstStyle/>
          <a:p>
            <a:pPr marL="0" indent="0" algn="l">
              <a:lnSpc>
                <a:spcPts val="3250"/>
              </a:lnSpc>
              <a:buNone/>
            </a:pPr>
            <a:r>
              <a:rPr lang="en-US" sz="2600" dirty="0">
                <a:solidFill>
                  <a:srgbClr val="000000"/>
                </a:solidFill>
                <a:latin typeface="Baskervville" pitchFamily="34" charset="0"/>
                <a:ea typeface="Baskervville" pitchFamily="34" charset="-122"/>
                <a:cs typeface="Baskervville" pitchFamily="34" charset="-120"/>
              </a:rPr>
              <a:t>Secure Password Change</a:t>
            </a:r>
            <a:endParaRPr lang="en-US" sz="2600" dirty="0"/>
          </a:p>
        </p:txBody>
      </p:sp>
      <p:sp>
        <p:nvSpPr>
          <p:cNvPr id="13" name="Text 9"/>
          <p:cNvSpPr/>
          <p:nvPr/>
        </p:nvSpPr>
        <p:spPr>
          <a:xfrm>
            <a:off x="7593211" y="4094202"/>
            <a:ext cx="6202680" cy="593408"/>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Poppins" pitchFamily="34" charset="0"/>
                <a:ea typeface="Poppins" pitchFamily="34" charset="-122"/>
                <a:cs typeface="Poppins" pitchFamily="34" charset="-120"/>
              </a:rPr>
              <a:t>Users can change their password securely, enhancing personal account security.</a:t>
            </a:r>
            <a:endParaRPr lang="en-US" sz="1450" dirty="0"/>
          </a:p>
        </p:txBody>
      </p:sp>
      <p:sp>
        <p:nvSpPr>
          <p:cNvPr id="14" name="Shape 10"/>
          <p:cNvSpPr/>
          <p:nvPr/>
        </p:nvSpPr>
        <p:spPr>
          <a:xfrm>
            <a:off x="649129" y="5058370"/>
            <a:ext cx="6573322" cy="2241233"/>
          </a:xfrm>
          <a:prstGeom prst="roundRect">
            <a:avLst>
              <a:gd name="adj" fmla="val 12414"/>
            </a:avLst>
          </a:prstGeom>
          <a:solidFill>
            <a:srgbClr val="ECDFE3"/>
          </a:solidFill>
          <a:ln/>
        </p:spPr>
      </p:sp>
      <p:sp>
        <p:nvSpPr>
          <p:cNvPr id="15" name="Shape 11"/>
          <p:cNvSpPr/>
          <p:nvPr/>
        </p:nvSpPr>
        <p:spPr>
          <a:xfrm>
            <a:off x="834509" y="5243751"/>
            <a:ext cx="556379" cy="556379"/>
          </a:xfrm>
          <a:prstGeom prst="roundRect">
            <a:avLst>
              <a:gd name="adj" fmla="val 16433197"/>
            </a:avLst>
          </a:prstGeom>
          <a:solidFill>
            <a:srgbClr val="C7A2AC"/>
          </a:solidFill>
          <a:ln/>
        </p:spPr>
      </p:sp>
      <p:pic>
        <p:nvPicPr>
          <p:cNvPr id="16" name="Image 2" descr="preencoded.png"/>
          <p:cNvPicPr>
            <a:picLocks noChangeAspect="1"/>
          </p:cNvPicPr>
          <p:nvPr/>
        </p:nvPicPr>
        <p:blipFill>
          <a:blip r:embed="rId3">
            <a:extLst>
              <a:ext uri="{96DAC541-7B7A-43D3-8B79-37D633B846F1}">
                <asvg:svgBlip xmlns="" xmlns:asvg="http://schemas.microsoft.com/office/drawing/2016/SVG/main" r:embed="rId6"/>
              </a:ext>
            </a:extLst>
          </a:blip>
          <a:stretch>
            <a:fillRect/>
          </a:stretch>
        </p:blipFill>
        <p:spPr>
          <a:xfrm>
            <a:off x="987504" y="5396627"/>
            <a:ext cx="250388" cy="250388"/>
          </a:xfrm>
          <a:prstGeom prst="rect">
            <a:avLst/>
          </a:prstGeom>
        </p:spPr>
      </p:pic>
      <p:sp>
        <p:nvSpPr>
          <p:cNvPr id="17" name="Text 12"/>
          <p:cNvSpPr/>
          <p:nvPr/>
        </p:nvSpPr>
        <p:spPr>
          <a:xfrm>
            <a:off x="834509" y="5985510"/>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000000"/>
                </a:solidFill>
                <a:latin typeface="Baskervville" pitchFamily="34" charset="0"/>
                <a:ea typeface="Baskervville" pitchFamily="34" charset="-122"/>
                <a:cs typeface="Baskervville" pitchFamily="34" charset="-120"/>
              </a:rPr>
              <a:t>Instant File Reflection</a:t>
            </a:r>
            <a:endParaRPr lang="en-US" sz="2600" dirty="0"/>
          </a:p>
        </p:txBody>
      </p:sp>
      <p:sp>
        <p:nvSpPr>
          <p:cNvPr id="18" name="Text 13"/>
          <p:cNvSpPr/>
          <p:nvPr/>
        </p:nvSpPr>
        <p:spPr>
          <a:xfrm>
            <a:off x="834509" y="6513195"/>
            <a:ext cx="6202561" cy="593408"/>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Poppins" pitchFamily="34" charset="0"/>
                <a:ea typeface="Poppins" pitchFamily="34" charset="-122"/>
                <a:cs typeface="Poppins" pitchFamily="34" charset="-120"/>
              </a:rPr>
              <a:t>All modifications are immediately applied and saved within the stored files.</a:t>
            </a:r>
            <a:endParaRPr lang="en-US" sz="1450" dirty="0"/>
          </a:p>
        </p:txBody>
      </p:sp>
      <p:sp>
        <p:nvSpPr>
          <p:cNvPr id="19" name="Shape 14"/>
          <p:cNvSpPr/>
          <p:nvPr/>
        </p:nvSpPr>
        <p:spPr>
          <a:xfrm>
            <a:off x="7407831" y="5058370"/>
            <a:ext cx="6573441" cy="2241233"/>
          </a:xfrm>
          <a:prstGeom prst="roundRect">
            <a:avLst>
              <a:gd name="adj" fmla="val 12414"/>
            </a:avLst>
          </a:prstGeom>
          <a:solidFill>
            <a:srgbClr val="ECDFE3"/>
          </a:solidFill>
          <a:ln/>
        </p:spPr>
      </p:sp>
      <p:sp>
        <p:nvSpPr>
          <p:cNvPr id="20" name="Shape 15"/>
          <p:cNvSpPr/>
          <p:nvPr/>
        </p:nvSpPr>
        <p:spPr>
          <a:xfrm>
            <a:off x="7593211" y="5243751"/>
            <a:ext cx="556379" cy="556379"/>
          </a:xfrm>
          <a:prstGeom prst="roundRect">
            <a:avLst>
              <a:gd name="adj" fmla="val 16433197"/>
            </a:avLst>
          </a:prstGeom>
          <a:solidFill>
            <a:srgbClr val="C7A2AC"/>
          </a:solidFill>
          <a:ln/>
        </p:spPr>
      </p:sp>
      <p:pic>
        <p:nvPicPr>
          <p:cNvPr id="21" name="Image 3" descr="preencoded.png"/>
          <p:cNvPicPr>
            <a:picLocks noChangeAspect="1"/>
          </p:cNvPicPr>
          <p:nvPr/>
        </p:nvPicPr>
        <p:blipFill>
          <a:blip r:embed="rId3">
            <a:extLst>
              <a:ext uri="{96DAC541-7B7A-43D3-8B79-37D633B846F1}">
                <asvg:svgBlip xmlns="" xmlns:asvg="http://schemas.microsoft.com/office/drawing/2016/SVG/main" r:embed="rId8"/>
              </a:ext>
            </a:extLst>
          </a:blip>
          <a:stretch>
            <a:fillRect/>
          </a:stretch>
        </p:blipFill>
        <p:spPr>
          <a:xfrm>
            <a:off x="7746206" y="5396627"/>
            <a:ext cx="250388" cy="250388"/>
          </a:xfrm>
          <a:prstGeom prst="rect">
            <a:avLst/>
          </a:prstGeom>
        </p:spPr>
      </p:pic>
      <p:sp>
        <p:nvSpPr>
          <p:cNvPr id="22" name="Text 16"/>
          <p:cNvSpPr/>
          <p:nvPr/>
        </p:nvSpPr>
        <p:spPr>
          <a:xfrm>
            <a:off x="7593211" y="5985510"/>
            <a:ext cx="3332917" cy="416481"/>
          </a:xfrm>
          <a:prstGeom prst="rect">
            <a:avLst/>
          </a:prstGeom>
          <a:noFill/>
          <a:ln/>
        </p:spPr>
        <p:txBody>
          <a:bodyPr wrap="none" lIns="0" tIns="0" rIns="0" bIns="0" rtlCol="0" anchor="t"/>
          <a:lstStyle/>
          <a:p>
            <a:pPr marL="0" indent="0" algn="l">
              <a:lnSpc>
                <a:spcPts val="3250"/>
              </a:lnSpc>
              <a:buNone/>
            </a:pPr>
            <a:r>
              <a:rPr lang="en-US" sz="2600" dirty="0">
                <a:solidFill>
                  <a:srgbClr val="000000"/>
                </a:solidFill>
                <a:latin typeface="Baskervville" pitchFamily="34" charset="0"/>
                <a:ea typeface="Baskervville" pitchFamily="34" charset="-122"/>
                <a:cs typeface="Baskervville" pitchFamily="34" charset="-120"/>
              </a:rPr>
              <a:t>Guided Modification</a:t>
            </a:r>
            <a:endParaRPr lang="en-US" sz="2600" dirty="0"/>
          </a:p>
        </p:txBody>
      </p:sp>
      <p:sp>
        <p:nvSpPr>
          <p:cNvPr id="23" name="Text 17"/>
          <p:cNvSpPr/>
          <p:nvPr/>
        </p:nvSpPr>
        <p:spPr>
          <a:xfrm>
            <a:off x="7593211" y="6513195"/>
            <a:ext cx="6202680" cy="601028"/>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Poppins" pitchFamily="34" charset="0"/>
                <a:ea typeface="Poppins" pitchFamily="34" charset="-122"/>
                <a:cs typeface="Poppins" pitchFamily="34" charset="-120"/>
              </a:rPr>
              <a:t>The </a:t>
            </a:r>
            <a:r>
              <a:rPr lang="en-US" sz="1450" dirty="0">
                <a:solidFill>
                  <a:srgbClr val="000000"/>
                </a:solidFill>
                <a:highlight>
                  <a:srgbClr val="F2F2F2"/>
                </a:highlight>
                <a:latin typeface="Consolas" pitchFamily="34" charset="0"/>
                <a:ea typeface="Consolas" pitchFamily="34" charset="-122"/>
                <a:cs typeface="Consolas" pitchFamily="34" charset="-120"/>
              </a:rPr>
              <a:t>modify_account()</a:t>
            </a:r>
            <a:r>
              <a:rPr lang="en-US" sz="1450" dirty="0">
                <a:solidFill>
                  <a:srgbClr val="000000"/>
                </a:solidFill>
                <a:latin typeface="Poppins" pitchFamily="34" charset="0"/>
                <a:ea typeface="Poppins" pitchFamily="34" charset="-122"/>
                <a:cs typeface="Poppins" pitchFamily="34" charset="-120"/>
              </a:rPr>
              <a:t> function provides clear input prompts and validation, ensuring correct updates.</a:t>
            </a:r>
            <a:endParaRPr lang="en-US" sz="1450" dirty="0"/>
          </a:p>
        </p:txBody>
      </p:sp>
      <p:pic>
        <p:nvPicPr>
          <p:cNvPr id="24" name="Picture 2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347424" y="7715178"/>
            <a:ext cx="2282976" cy="5144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634133" y="395168"/>
            <a:ext cx="7518440" cy="645557"/>
          </a:xfrm>
          <a:prstGeom prst="rect">
            <a:avLst/>
          </a:prstGeom>
          <a:noFill/>
          <a:ln/>
        </p:spPr>
        <p:txBody>
          <a:bodyPr wrap="none" lIns="0" tIns="0" rIns="0" bIns="0" rtlCol="0" anchor="t"/>
          <a:lstStyle/>
          <a:p>
            <a:pPr marL="0" indent="0" algn="l">
              <a:lnSpc>
                <a:spcPts val="5050"/>
              </a:lnSpc>
              <a:buNone/>
            </a:pPr>
            <a:r>
              <a:rPr lang="en-US" sz="4050" dirty="0">
                <a:solidFill>
                  <a:srgbClr val="787878"/>
                </a:solidFill>
                <a:latin typeface="Baskervville" pitchFamily="34" charset="0"/>
                <a:ea typeface="Baskervville" pitchFamily="34" charset="-122"/>
                <a:cs typeface="Baskervville" pitchFamily="34" charset="-120"/>
              </a:rPr>
              <a:t>Handling Invalid Inputs &amp; Errors</a:t>
            </a:r>
            <a:endParaRPr lang="en-US" sz="4050" dirty="0"/>
          </a:p>
        </p:txBody>
      </p:sp>
      <p:sp>
        <p:nvSpPr>
          <p:cNvPr id="3" name="Text 1"/>
          <p:cNvSpPr/>
          <p:nvPr/>
        </p:nvSpPr>
        <p:spPr>
          <a:xfrm>
            <a:off x="1634133" y="1328142"/>
            <a:ext cx="11362015" cy="229910"/>
          </a:xfrm>
          <a:prstGeom prst="rect">
            <a:avLst/>
          </a:prstGeom>
          <a:noFill/>
          <a:ln/>
        </p:spPr>
        <p:txBody>
          <a:bodyPr wrap="none" lIns="0" tIns="0" rIns="0" bIns="0" rtlCol="0" anchor="t"/>
          <a:lstStyle/>
          <a:p>
            <a:pPr marL="0" indent="0" algn="l">
              <a:lnSpc>
                <a:spcPts val="1800"/>
              </a:lnSpc>
              <a:buNone/>
            </a:pPr>
            <a:r>
              <a:rPr lang="en-US" sz="1100" dirty="0">
                <a:solidFill>
                  <a:srgbClr val="6E6666"/>
                </a:solidFill>
                <a:latin typeface="Poppins" pitchFamily="34" charset="0"/>
                <a:ea typeface="Poppins" pitchFamily="34" charset="-122"/>
                <a:cs typeface="Poppins" pitchFamily="34" charset="-120"/>
              </a:rPr>
              <a:t>A robust system designed to anticipate and gracefully manage user errors, ensuring a smooth experience.</a:t>
            </a:r>
            <a:endParaRPr lang="en-US" sz="1100" dirty="0"/>
          </a:p>
        </p:txBody>
      </p:sp>
      <p:pic>
        <p:nvPicPr>
          <p:cNvPr id="4" name="Image 0" descr="preencoded.png"/>
          <p:cNvPicPr>
            <a:picLocks noChangeAspect="1"/>
          </p:cNvPicPr>
          <p:nvPr/>
        </p:nvPicPr>
        <p:blipFill>
          <a:blip r:embed="rId3"/>
          <a:stretch>
            <a:fillRect/>
          </a:stretch>
        </p:blipFill>
        <p:spPr>
          <a:xfrm>
            <a:off x="1725930" y="1719620"/>
            <a:ext cx="11178421" cy="5495092"/>
          </a:xfrm>
          <a:prstGeom prst="rect">
            <a:avLst/>
          </a:prstGeom>
        </p:spPr>
      </p:pic>
      <p:sp>
        <p:nvSpPr>
          <p:cNvPr id="5" name="Text 2"/>
          <p:cNvSpPr/>
          <p:nvPr/>
        </p:nvSpPr>
        <p:spPr>
          <a:xfrm>
            <a:off x="7195820" y="2133060"/>
            <a:ext cx="3674814" cy="459263"/>
          </a:xfrm>
          <a:prstGeom prst="rect">
            <a:avLst/>
          </a:prstGeom>
          <a:noFill/>
          <a:ln/>
        </p:spPr>
        <p:txBody>
          <a:bodyPr wrap="none" lIns="0" tIns="0" rIns="0" bIns="0" rtlCol="0" anchor="t"/>
          <a:lstStyle/>
          <a:p>
            <a:pPr marL="0" indent="0" algn="l">
              <a:lnSpc>
                <a:spcPts val="2400"/>
              </a:lnSpc>
              <a:buNone/>
            </a:pPr>
            <a:r>
              <a:rPr lang="en-US" sz="1900" dirty="0">
                <a:solidFill>
                  <a:srgbClr val="6E6666"/>
                </a:solidFill>
                <a:latin typeface="Baskervville" pitchFamily="34" charset="0"/>
                <a:ea typeface="Baskervville" pitchFamily="34" charset="-122"/>
                <a:cs typeface="Baskervville" pitchFamily="34" charset="-120"/>
              </a:rPr>
              <a:t>Return Feedback</a:t>
            </a:r>
            <a:endParaRPr lang="en-US" sz="1900" dirty="0"/>
          </a:p>
        </p:txBody>
      </p:sp>
      <p:sp>
        <p:nvSpPr>
          <p:cNvPr id="6" name="Text 3"/>
          <p:cNvSpPr/>
          <p:nvPr/>
        </p:nvSpPr>
        <p:spPr>
          <a:xfrm>
            <a:off x="7195820" y="2683217"/>
            <a:ext cx="5169594" cy="255639"/>
          </a:xfrm>
          <a:prstGeom prst="rect">
            <a:avLst/>
          </a:prstGeom>
          <a:noFill/>
          <a:ln/>
        </p:spPr>
        <p:txBody>
          <a:bodyPr wrap="none" lIns="0" tIns="0" rIns="0" bIns="0" rtlCol="0" anchor="t"/>
          <a:lstStyle/>
          <a:p>
            <a:pPr marL="0" indent="0" algn="l">
              <a:lnSpc>
                <a:spcPts val="1350"/>
              </a:lnSpc>
              <a:buNone/>
            </a:pPr>
            <a:r>
              <a:rPr lang="en-US" sz="1050" dirty="0">
                <a:solidFill>
                  <a:srgbClr val="6E6666"/>
                </a:solidFill>
                <a:latin typeface="Poppins" pitchFamily="34" charset="0"/>
                <a:ea typeface="Poppins" pitchFamily="34" charset="-122"/>
                <a:cs typeface="Poppins" pitchFamily="34" charset="-120"/>
              </a:rPr>
              <a:t>Provide clear, actionable messages</a:t>
            </a:r>
            <a:endParaRPr lang="en-US" sz="1050" dirty="0"/>
          </a:p>
        </p:txBody>
      </p:sp>
      <p:pic>
        <p:nvPicPr>
          <p:cNvPr id="7" name="Image 1" descr="preencoded.png"/>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4281532" y="2354081"/>
            <a:ext cx="363576" cy="363576"/>
          </a:xfrm>
          <a:prstGeom prst="rect">
            <a:avLst/>
          </a:prstGeom>
        </p:spPr>
      </p:pic>
      <p:sp>
        <p:nvSpPr>
          <p:cNvPr id="8" name="Text 4"/>
          <p:cNvSpPr/>
          <p:nvPr/>
        </p:nvSpPr>
        <p:spPr>
          <a:xfrm>
            <a:off x="7195820" y="3416937"/>
            <a:ext cx="3674814" cy="459263"/>
          </a:xfrm>
          <a:prstGeom prst="rect">
            <a:avLst/>
          </a:prstGeom>
          <a:noFill/>
          <a:ln/>
        </p:spPr>
        <p:txBody>
          <a:bodyPr wrap="none" lIns="0" tIns="0" rIns="0" bIns="0" rtlCol="0" anchor="t"/>
          <a:lstStyle/>
          <a:p>
            <a:pPr marL="0" indent="0" algn="l">
              <a:lnSpc>
                <a:spcPts val="2400"/>
              </a:lnSpc>
              <a:buNone/>
            </a:pPr>
            <a:r>
              <a:rPr lang="en-US" sz="1900" dirty="0">
                <a:solidFill>
                  <a:srgbClr val="6E6666"/>
                </a:solidFill>
                <a:latin typeface="Baskervville" pitchFamily="34" charset="0"/>
                <a:ea typeface="Baskervville" pitchFamily="34" charset="-122"/>
                <a:cs typeface="Baskervville" pitchFamily="34" charset="-120"/>
              </a:rPr>
              <a:t>Check Balance</a:t>
            </a:r>
            <a:endParaRPr lang="en-US" sz="1900" dirty="0"/>
          </a:p>
        </p:txBody>
      </p:sp>
      <p:sp>
        <p:nvSpPr>
          <p:cNvPr id="9" name="Text 5"/>
          <p:cNvSpPr/>
          <p:nvPr/>
        </p:nvSpPr>
        <p:spPr>
          <a:xfrm>
            <a:off x="7195820" y="3967094"/>
            <a:ext cx="5169594" cy="255639"/>
          </a:xfrm>
          <a:prstGeom prst="rect">
            <a:avLst/>
          </a:prstGeom>
          <a:noFill/>
          <a:ln/>
        </p:spPr>
        <p:txBody>
          <a:bodyPr wrap="none" lIns="0" tIns="0" rIns="0" bIns="0" rtlCol="0" anchor="t"/>
          <a:lstStyle/>
          <a:p>
            <a:pPr marL="0" indent="0" algn="l">
              <a:lnSpc>
                <a:spcPts val="1350"/>
              </a:lnSpc>
              <a:buNone/>
            </a:pPr>
            <a:r>
              <a:rPr lang="en-US" sz="1050" dirty="0">
                <a:solidFill>
                  <a:srgbClr val="6E6666"/>
                </a:solidFill>
                <a:latin typeface="Poppins" pitchFamily="34" charset="0"/>
                <a:ea typeface="Poppins" pitchFamily="34" charset="-122"/>
                <a:cs typeface="Poppins" pitchFamily="34" charset="-120"/>
              </a:rPr>
              <a:t>Prevent insufficient funds withdrawal</a:t>
            </a:r>
            <a:endParaRPr lang="en-US" sz="1050" dirty="0"/>
          </a:p>
        </p:txBody>
      </p:sp>
      <p:pic>
        <p:nvPicPr>
          <p:cNvPr id="10" name="Image 2" descr="preencoded.png"/>
          <p:cNvPicPr>
            <a:picLocks noChangeAspect="1"/>
          </p:cNvPicPr>
          <p:nvPr/>
        </p:nvPicPr>
        <p:blipFill>
          <a:blip r:embed="rId4">
            <a:extLst>
              <a:ext uri="{96DAC541-7B7A-43D3-8B79-37D633B846F1}">
                <asvg:svgBlip xmlns="" xmlns:asvg="http://schemas.microsoft.com/office/drawing/2016/SVG/main" r:embed="rId6"/>
              </a:ext>
            </a:extLst>
          </a:blip>
          <a:stretch>
            <a:fillRect/>
          </a:stretch>
        </p:blipFill>
        <p:spPr>
          <a:xfrm>
            <a:off x="4281532" y="3467533"/>
            <a:ext cx="363576" cy="363576"/>
          </a:xfrm>
          <a:prstGeom prst="rect">
            <a:avLst/>
          </a:prstGeom>
        </p:spPr>
      </p:pic>
      <p:sp>
        <p:nvSpPr>
          <p:cNvPr id="11" name="Text 6"/>
          <p:cNvSpPr/>
          <p:nvPr/>
        </p:nvSpPr>
        <p:spPr>
          <a:xfrm>
            <a:off x="7195820" y="4700814"/>
            <a:ext cx="3674814" cy="459263"/>
          </a:xfrm>
          <a:prstGeom prst="rect">
            <a:avLst/>
          </a:prstGeom>
          <a:noFill/>
          <a:ln/>
        </p:spPr>
        <p:txBody>
          <a:bodyPr wrap="none" lIns="0" tIns="0" rIns="0" bIns="0" rtlCol="0" anchor="t"/>
          <a:lstStyle/>
          <a:p>
            <a:pPr marL="0" indent="0" algn="l">
              <a:lnSpc>
                <a:spcPts val="2400"/>
              </a:lnSpc>
              <a:buNone/>
            </a:pPr>
            <a:r>
              <a:rPr lang="en-US" sz="1900" dirty="0">
                <a:solidFill>
                  <a:srgbClr val="6E6666"/>
                </a:solidFill>
                <a:latin typeface="Baskervville" pitchFamily="34" charset="0"/>
                <a:ea typeface="Baskervville" pitchFamily="34" charset="-122"/>
                <a:cs typeface="Baskervville" pitchFamily="34" charset="-120"/>
              </a:rPr>
              <a:t>Validate Amount</a:t>
            </a:r>
            <a:endParaRPr lang="en-US" sz="1900" dirty="0"/>
          </a:p>
        </p:txBody>
      </p:sp>
      <p:sp>
        <p:nvSpPr>
          <p:cNvPr id="12" name="Text 7"/>
          <p:cNvSpPr/>
          <p:nvPr/>
        </p:nvSpPr>
        <p:spPr>
          <a:xfrm>
            <a:off x="7195820" y="5250972"/>
            <a:ext cx="5169594" cy="255639"/>
          </a:xfrm>
          <a:prstGeom prst="rect">
            <a:avLst/>
          </a:prstGeom>
          <a:noFill/>
          <a:ln/>
        </p:spPr>
        <p:txBody>
          <a:bodyPr wrap="none" lIns="0" tIns="0" rIns="0" bIns="0" rtlCol="0" anchor="t"/>
          <a:lstStyle/>
          <a:p>
            <a:pPr marL="0" indent="0" algn="l">
              <a:lnSpc>
                <a:spcPts val="1350"/>
              </a:lnSpc>
              <a:buNone/>
            </a:pPr>
            <a:r>
              <a:rPr lang="en-US" sz="1050" dirty="0">
                <a:solidFill>
                  <a:srgbClr val="6E6666"/>
                </a:solidFill>
                <a:latin typeface="Poppins" pitchFamily="34" charset="0"/>
                <a:ea typeface="Poppins" pitchFamily="34" charset="-122"/>
                <a:cs typeface="Poppins" pitchFamily="34" charset="-120"/>
              </a:rPr>
              <a:t>Block negative deposit entries</a:t>
            </a:r>
            <a:endParaRPr lang="en-US" sz="1050" dirty="0"/>
          </a:p>
        </p:txBody>
      </p:sp>
      <p:pic>
        <p:nvPicPr>
          <p:cNvPr id="13" name="Image 3" descr="preencoded.png"/>
          <p:cNvPicPr>
            <a:picLocks noChangeAspect="1"/>
          </p:cNvPicPr>
          <p:nvPr/>
        </p:nvPicPr>
        <p:blipFill>
          <a:blip r:embed="rId4">
            <a:extLst>
              <a:ext uri="{96DAC541-7B7A-43D3-8B79-37D633B846F1}">
                <asvg:svgBlip xmlns="" xmlns:asvg="http://schemas.microsoft.com/office/drawing/2016/SVG/main" r:embed="rId7"/>
              </a:ext>
            </a:extLst>
          </a:blip>
          <a:stretch>
            <a:fillRect/>
          </a:stretch>
        </p:blipFill>
        <p:spPr>
          <a:xfrm>
            <a:off x="4281532" y="4569622"/>
            <a:ext cx="363576" cy="363576"/>
          </a:xfrm>
          <a:prstGeom prst="rect">
            <a:avLst/>
          </a:prstGeom>
        </p:spPr>
      </p:pic>
      <p:sp>
        <p:nvSpPr>
          <p:cNvPr id="14" name="Text 8"/>
          <p:cNvSpPr/>
          <p:nvPr/>
        </p:nvSpPr>
        <p:spPr>
          <a:xfrm>
            <a:off x="7207182" y="5984691"/>
            <a:ext cx="3674814" cy="459263"/>
          </a:xfrm>
          <a:prstGeom prst="rect">
            <a:avLst/>
          </a:prstGeom>
          <a:noFill/>
          <a:ln/>
        </p:spPr>
        <p:txBody>
          <a:bodyPr wrap="none" lIns="0" tIns="0" rIns="0" bIns="0" rtlCol="0" anchor="t"/>
          <a:lstStyle/>
          <a:p>
            <a:pPr marL="0" indent="0" algn="l">
              <a:lnSpc>
                <a:spcPts val="2400"/>
              </a:lnSpc>
              <a:buNone/>
            </a:pPr>
            <a:r>
              <a:rPr lang="en-US" sz="1900" dirty="0">
                <a:solidFill>
                  <a:srgbClr val="6E6666"/>
                </a:solidFill>
                <a:latin typeface="Baskervville" pitchFamily="34" charset="0"/>
                <a:ea typeface="Baskervville" pitchFamily="34" charset="-122"/>
                <a:cs typeface="Baskervville" pitchFamily="34" charset="-120"/>
              </a:rPr>
              <a:t>Detect Credentials</a:t>
            </a:r>
            <a:endParaRPr lang="en-US" sz="1900" dirty="0"/>
          </a:p>
        </p:txBody>
      </p:sp>
      <p:sp>
        <p:nvSpPr>
          <p:cNvPr id="15" name="Text 9"/>
          <p:cNvSpPr/>
          <p:nvPr/>
        </p:nvSpPr>
        <p:spPr>
          <a:xfrm>
            <a:off x="7207182" y="6534849"/>
            <a:ext cx="5169594" cy="255639"/>
          </a:xfrm>
          <a:prstGeom prst="rect">
            <a:avLst/>
          </a:prstGeom>
          <a:noFill/>
          <a:ln/>
        </p:spPr>
        <p:txBody>
          <a:bodyPr wrap="none" lIns="0" tIns="0" rIns="0" bIns="0" rtlCol="0" anchor="t"/>
          <a:lstStyle/>
          <a:p>
            <a:pPr marL="0" indent="0" algn="l">
              <a:lnSpc>
                <a:spcPts val="1350"/>
              </a:lnSpc>
              <a:buNone/>
            </a:pPr>
            <a:r>
              <a:rPr lang="en-US" sz="1050" dirty="0">
                <a:solidFill>
                  <a:srgbClr val="6E6666"/>
                </a:solidFill>
                <a:latin typeface="Poppins" pitchFamily="34" charset="0"/>
                <a:ea typeface="Poppins" pitchFamily="34" charset="-122"/>
                <a:cs typeface="Poppins" pitchFamily="34" charset="-120"/>
              </a:rPr>
              <a:t>Identify wrong account or password</a:t>
            </a:r>
            <a:endParaRPr lang="en-US" sz="1050" dirty="0"/>
          </a:p>
        </p:txBody>
      </p:sp>
      <p:pic>
        <p:nvPicPr>
          <p:cNvPr id="16" name="Image 4" descr="preencoded.png"/>
          <p:cNvPicPr>
            <a:picLocks noChangeAspect="1"/>
          </p:cNvPicPr>
          <p:nvPr/>
        </p:nvPicPr>
        <p:blipFill>
          <a:blip r:embed="rId4">
            <a:extLst>
              <a:ext uri="{96DAC541-7B7A-43D3-8B79-37D633B846F1}">
                <asvg:svgBlip xmlns="" xmlns:asvg="http://schemas.microsoft.com/office/drawing/2016/SVG/main" r:embed="rId9"/>
              </a:ext>
            </a:extLst>
          </a:blip>
          <a:stretch>
            <a:fillRect/>
          </a:stretch>
        </p:blipFill>
        <p:spPr>
          <a:xfrm>
            <a:off x="4281532" y="5853499"/>
            <a:ext cx="363576" cy="363576"/>
          </a:xfrm>
          <a:prstGeom prst="rect">
            <a:avLst/>
          </a:prstGeom>
        </p:spPr>
      </p:pic>
      <p:pic>
        <p:nvPicPr>
          <p:cNvPr id="18" name="Picture 1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347424" y="7715178"/>
            <a:ext cx="2282976" cy="51442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1691057" y="292057"/>
            <a:ext cx="5201603" cy="522684"/>
          </a:xfrm>
          <a:prstGeom prst="rect">
            <a:avLst/>
          </a:prstGeom>
          <a:noFill/>
          <a:ln/>
        </p:spPr>
        <p:txBody>
          <a:bodyPr wrap="none" lIns="0" tIns="0" rIns="0" bIns="0" rtlCol="0" anchor="t"/>
          <a:lstStyle/>
          <a:p>
            <a:pPr marL="0" indent="0" algn="l">
              <a:lnSpc>
                <a:spcPts val="4100"/>
              </a:lnSpc>
              <a:buNone/>
            </a:pPr>
            <a:r>
              <a:rPr lang="en-US" sz="3250" dirty="0">
                <a:solidFill>
                  <a:srgbClr val="787878"/>
                </a:solidFill>
                <a:latin typeface="Baskervville" pitchFamily="34" charset="0"/>
                <a:ea typeface="Baskervville" pitchFamily="34" charset="-122"/>
                <a:cs typeface="Baskervville" pitchFamily="34" charset="-120"/>
              </a:rPr>
              <a:t>Menu-Driven User Interface</a:t>
            </a:r>
            <a:endParaRPr lang="en-US" sz="3250" dirty="0"/>
          </a:p>
        </p:txBody>
      </p:sp>
      <p:sp>
        <p:nvSpPr>
          <p:cNvPr id="3" name="Text 1"/>
          <p:cNvSpPr/>
          <p:nvPr/>
        </p:nvSpPr>
        <p:spPr>
          <a:xfrm>
            <a:off x="1691057" y="809087"/>
            <a:ext cx="9198650" cy="186095"/>
          </a:xfrm>
          <a:prstGeom prst="rect">
            <a:avLst/>
          </a:prstGeom>
          <a:noFill/>
          <a:ln/>
        </p:spPr>
        <p:txBody>
          <a:bodyPr wrap="none" lIns="0" tIns="0" rIns="0" bIns="0" rtlCol="0" anchor="t"/>
          <a:lstStyle/>
          <a:p>
            <a:pPr marL="0" indent="0" algn="l">
              <a:lnSpc>
                <a:spcPts val="1450"/>
              </a:lnSpc>
              <a:buNone/>
            </a:pPr>
            <a:r>
              <a:rPr lang="en-US" sz="1100" dirty="0">
                <a:solidFill>
                  <a:srgbClr val="6E6666"/>
                </a:solidFill>
                <a:latin typeface="Poppins" pitchFamily="34" charset="0"/>
                <a:ea typeface="Poppins" pitchFamily="34" charset="-122"/>
                <a:cs typeface="Poppins" pitchFamily="34" charset="-120"/>
              </a:rPr>
              <a:t>An intuitive, easy-to-navigate interface for all banking operations.</a:t>
            </a:r>
            <a:endParaRPr lang="en-US" sz="1100" dirty="0"/>
          </a:p>
        </p:txBody>
      </p:sp>
      <p:sp>
        <p:nvSpPr>
          <p:cNvPr id="4" name="Text 2"/>
          <p:cNvSpPr/>
          <p:nvPr/>
        </p:nvSpPr>
        <p:spPr>
          <a:xfrm>
            <a:off x="1691057" y="1125259"/>
            <a:ext cx="5405557" cy="744379"/>
          </a:xfrm>
          <a:prstGeom prst="rect">
            <a:avLst/>
          </a:prstGeom>
          <a:noFill/>
          <a:ln/>
        </p:spPr>
        <p:txBody>
          <a:bodyPr wrap="square" lIns="0" tIns="0" rIns="0" bIns="0" rtlCol="0" anchor="t"/>
          <a:lstStyle/>
          <a:p>
            <a:pPr marL="0" indent="0" algn="l">
              <a:lnSpc>
                <a:spcPts val="1450"/>
              </a:lnSpc>
              <a:buNone/>
            </a:pPr>
            <a:r>
              <a:rPr lang="en-US" sz="1200" dirty="0">
                <a:solidFill>
                  <a:srgbClr val="6E6666"/>
                </a:solidFill>
                <a:latin typeface="Poppins" pitchFamily="34" charset="0"/>
                <a:ea typeface="Poppins" pitchFamily="34" charset="-122"/>
                <a:cs typeface="Poppins" pitchFamily="34" charset="-120"/>
              </a:rPr>
              <a:t>Our menu-driven interface is designed for ultimate user convenience, offering clear, numbered options for every banking task. The system operates in a continuous loop, allowing users to perform multiple actions until they explicitly choose to exit, ensuring a seamless and efficient banking experience.</a:t>
            </a:r>
            <a:endParaRPr lang="en-US" sz="1200" dirty="0"/>
          </a:p>
        </p:txBody>
      </p:sp>
      <p:sp>
        <p:nvSpPr>
          <p:cNvPr id="6" name="Text 3"/>
          <p:cNvSpPr/>
          <p:nvPr/>
        </p:nvSpPr>
        <p:spPr>
          <a:xfrm>
            <a:off x="7892575" y="2602519"/>
            <a:ext cx="3695080" cy="392929"/>
          </a:xfrm>
          <a:prstGeom prst="rect">
            <a:avLst/>
          </a:prstGeom>
          <a:noFill/>
          <a:ln/>
        </p:spPr>
        <p:txBody>
          <a:bodyPr wrap="none" lIns="0" tIns="0" rIns="0" bIns="0" rtlCol="0" anchor="t"/>
          <a:lstStyle/>
          <a:p>
            <a:pPr marL="0" indent="0" algn="l">
              <a:lnSpc>
                <a:spcPts val="2050"/>
              </a:lnSpc>
              <a:buNone/>
            </a:pPr>
            <a:r>
              <a:rPr lang="en-US" sz="2800" dirty="0">
                <a:solidFill>
                  <a:srgbClr val="787878"/>
                </a:solidFill>
                <a:latin typeface="Baskervville" pitchFamily="34" charset="0"/>
                <a:ea typeface="Baskervville" pitchFamily="34" charset="-122"/>
                <a:cs typeface="Baskervville" pitchFamily="34" charset="-120"/>
              </a:rPr>
              <a:t>Example Menu Options:</a:t>
            </a:r>
            <a:endParaRPr lang="en-US" sz="2800" dirty="0"/>
          </a:p>
        </p:txBody>
      </p:sp>
      <p:pic>
        <p:nvPicPr>
          <p:cNvPr id="15" name="Picture 14"/>
          <p:cNvPicPr>
            <a:picLocks noChangeAspect="1"/>
          </p:cNvPicPr>
          <p:nvPr/>
        </p:nvPicPr>
        <p:blipFill>
          <a:blip r:embed="rId3"/>
          <a:stretch>
            <a:fillRect/>
          </a:stretch>
        </p:blipFill>
        <p:spPr>
          <a:xfrm>
            <a:off x="1691057" y="2381802"/>
            <a:ext cx="5460458" cy="5460458"/>
          </a:xfrm>
          <a:prstGeom prst="rect">
            <a:avLst/>
          </a:prstGeom>
        </p:spPr>
      </p:pic>
      <p:sp>
        <p:nvSpPr>
          <p:cNvPr id="16" name="TextBox 15"/>
          <p:cNvSpPr txBox="1"/>
          <p:nvPr/>
        </p:nvSpPr>
        <p:spPr>
          <a:xfrm>
            <a:off x="7892575" y="3323771"/>
            <a:ext cx="3904343" cy="2677656"/>
          </a:xfrm>
          <a:prstGeom prst="rect">
            <a:avLst/>
          </a:prstGeom>
          <a:noFill/>
        </p:spPr>
        <p:txBody>
          <a:bodyPr wrap="square" rtlCol="0">
            <a:spAutoFit/>
          </a:bodyPr>
          <a:lstStyle/>
          <a:p>
            <a:pPr marL="342900" indent="-342900">
              <a:buFont typeface="+mj-lt"/>
              <a:buAutoNum type="arabicPeriod"/>
            </a:pPr>
            <a:r>
              <a:rPr lang="en-US" sz="2400" dirty="0"/>
              <a:t>Open Account</a:t>
            </a:r>
          </a:p>
          <a:p>
            <a:pPr marL="342900" indent="-342900">
              <a:buFont typeface="+mj-lt"/>
              <a:buAutoNum type="arabicPeriod"/>
            </a:pPr>
            <a:r>
              <a:rPr lang="en-US" sz="2400" dirty="0"/>
              <a:t>Deposit Money</a:t>
            </a:r>
          </a:p>
          <a:p>
            <a:pPr marL="342900" indent="-342900">
              <a:buFont typeface="+mj-lt"/>
              <a:buAutoNum type="arabicPeriod"/>
            </a:pPr>
            <a:r>
              <a:rPr lang="en-US" sz="2400" dirty="0"/>
              <a:t>Withdraw Money</a:t>
            </a:r>
          </a:p>
          <a:p>
            <a:pPr marL="342900" indent="-342900">
              <a:buFont typeface="+mj-lt"/>
              <a:buAutoNum type="arabicPeriod"/>
            </a:pPr>
            <a:r>
              <a:rPr lang="en-US" sz="2400" dirty="0"/>
              <a:t>Check Balance</a:t>
            </a:r>
          </a:p>
          <a:p>
            <a:pPr marL="342900" indent="-342900">
              <a:buFont typeface="+mj-lt"/>
              <a:buAutoNum type="arabicPeriod"/>
            </a:pPr>
            <a:r>
              <a:rPr lang="en-US" sz="2400" dirty="0"/>
              <a:t>Display Account Details</a:t>
            </a:r>
          </a:p>
          <a:p>
            <a:pPr marL="342900" indent="-342900">
              <a:buFont typeface="+mj-lt"/>
              <a:buAutoNum type="arabicPeriod"/>
            </a:pPr>
            <a:r>
              <a:rPr lang="en-US" sz="2400" dirty="0"/>
              <a:t>Exit</a:t>
            </a:r>
          </a:p>
          <a:p>
            <a:pPr marL="342900" indent="-342900">
              <a:buFont typeface="+mj-lt"/>
              <a:buAutoNum type="arabicPeriod"/>
            </a:pPr>
            <a:endParaRPr lang="en-US" sz="2400" dirty="0"/>
          </a:p>
        </p:txBody>
      </p:sp>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47424" y="7715178"/>
            <a:ext cx="2282976" cy="51442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TotalTime>
  <Words>761</Words>
  <Application>Microsoft Office PowerPoint</Application>
  <PresentationFormat>Custom</PresentationFormat>
  <Paragraphs>103</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Baskervville</vt:lpstr>
      <vt:lpstr>Calibri</vt:lpstr>
      <vt:lpstr>Wingdings</vt:lpstr>
      <vt:lpstr>Poppins</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CH WALEED</dc:creator>
  <cp:lastModifiedBy>hp</cp:lastModifiedBy>
  <cp:revision>12</cp:revision>
  <dcterms:created xsi:type="dcterms:W3CDTF">2026-01-10T08:09:01Z</dcterms:created>
  <dcterms:modified xsi:type="dcterms:W3CDTF">2026-01-11T08:20:53Z</dcterms:modified>
</cp:coreProperties>
</file>